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7" r:id="rId18"/>
    <p:sldId id="272" r:id="rId19"/>
    <p:sldId id="273" r:id="rId20"/>
    <p:sldId id="282" r:id="rId21"/>
    <p:sldId id="274" r:id="rId22"/>
    <p:sldId id="275" r:id="rId23"/>
    <p:sldId id="276" r:id="rId24"/>
    <p:sldId id="283" r:id="rId25"/>
    <p:sldId id="277" r:id="rId26"/>
    <p:sldId id="278" r:id="rId27"/>
    <p:sldId id="279" r:id="rId28"/>
    <p:sldId id="280" r:id="rId29"/>
    <p:sldId id="281" r:id="rId30"/>
    <p:sldId id="284" r:id="rId31"/>
    <p:sldId id="286" r:id="rId32"/>
    <p:sldId id="2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83868"/>
  </p:normalViewPr>
  <p:slideViewPr>
    <p:cSldViewPr snapToGrid="0" snapToObjects="1">
      <p:cViewPr varScale="1">
        <p:scale>
          <a:sx n="152" d="100"/>
          <a:sy n="152"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1382B-CC15-0E43-B6F5-0C074BA211AC}" type="datetimeFigureOut">
              <a:rPr lang="en-US" smtClean="0"/>
              <a:t>10/15/18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BB23A-F578-4C46-870C-228F65D99966}" type="slidenum">
              <a:rPr lang="en-US" smtClean="0"/>
              <a:t>‹#›</a:t>
            </a:fld>
            <a:endParaRPr lang="en-US"/>
          </a:p>
        </p:txBody>
      </p:sp>
    </p:spTree>
    <p:extLst>
      <p:ext uri="{BB962C8B-B14F-4D97-AF65-F5344CB8AC3E}">
        <p14:creationId xmlns:p14="http://schemas.microsoft.com/office/powerpoint/2010/main" val="8958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81000" algn="l" rtl="0">
              <a:spcBef>
                <a:spcPts val="0"/>
              </a:spcBef>
              <a:spcAft>
                <a:spcPts val="0"/>
              </a:spcAft>
              <a:buSzPts val="2400"/>
              <a:buChar char="-"/>
            </a:pPr>
            <a:r>
              <a:rPr lang="en-US" dirty="0"/>
              <a:t>Vanilla bad – </a:t>
            </a:r>
            <a:r>
              <a:rPr lang="en-US" sz="1200" dirty="0"/>
              <a:t>The client leaves.</a:t>
            </a:r>
          </a:p>
          <a:p>
            <a:pPr marL="457200" lvl="0" indent="-381000" algn="l" rtl="0">
              <a:spcBef>
                <a:spcPts val="0"/>
              </a:spcBef>
              <a:spcAft>
                <a:spcPts val="0"/>
              </a:spcAft>
              <a:buSzPts val="2400"/>
              <a:buChar char="-"/>
            </a:pPr>
            <a:r>
              <a:rPr lang="en-US" sz="1200" dirty="0"/>
              <a:t>The fetch cancels.</a:t>
            </a:r>
          </a:p>
          <a:p>
            <a:pPr marL="457200" lvl="0" indent="-381000" algn="l" rtl="0">
              <a:spcBef>
                <a:spcPts val="0"/>
              </a:spcBef>
              <a:spcAft>
                <a:spcPts val="0"/>
              </a:spcAft>
              <a:buSzPts val="2400"/>
              <a:buChar char="-"/>
            </a:pPr>
            <a:r>
              <a:rPr lang="en-US" sz="1200" dirty="0"/>
              <a:t>Next client request starts the cycle again.</a:t>
            </a:r>
          </a:p>
          <a:p>
            <a:endParaRPr lang="en-US" dirty="0"/>
          </a:p>
          <a:p>
            <a:r>
              <a:rPr lang="en-US" dirty="0"/>
              <a:t>Background Fetch bad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clients that come in before the fetch is complete leave empty handed.</a:t>
            </a:r>
          </a:p>
          <a:p>
            <a:pPr marL="457200" lvl="0" indent="-381000" algn="l" rtl="0">
              <a:spcBef>
                <a:spcPts val="0"/>
              </a:spcBef>
              <a:spcAft>
                <a:spcPts val="0"/>
              </a:spcAft>
              <a:buSzPts val="2400"/>
              <a:buChar char="-"/>
            </a:pPr>
            <a:r>
              <a:rPr lang="en-US" sz="2400" dirty="0"/>
              <a:t>A single large asset is cached on a single cache stripe.</a:t>
            </a:r>
          </a:p>
          <a:p>
            <a:pPr marL="914400" lvl="1" indent="-381000" algn="l" rtl="0">
              <a:spcBef>
                <a:spcPts val="0"/>
              </a:spcBef>
              <a:spcAft>
                <a:spcPts val="0"/>
              </a:spcAft>
              <a:buSzPts val="2400"/>
              <a:buChar char="-"/>
            </a:pPr>
            <a:r>
              <a:rPr lang="en-US" sz="2400" dirty="0"/>
              <a:t>Speed, eviction, etc.</a:t>
            </a:r>
          </a:p>
          <a:p>
            <a:endParaRPr lang="en-US" dirty="0"/>
          </a:p>
          <a:p>
            <a:endParaRPr lang="en-US" dirty="0"/>
          </a:p>
        </p:txBody>
      </p:sp>
      <p:sp>
        <p:nvSpPr>
          <p:cNvPr id="4" name="Slide Number Placeholder 3"/>
          <p:cNvSpPr>
            <a:spLocks noGrp="1"/>
          </p:cNvSpPr>
          <p:nvPr>
            <p:ph type="sldNum" sz="quarter" idx="5"/>
          </p:nvPr>
        </p:nvSpPr>
        <p:spPr/>
        <p:txBody>
          <a:bodyPr/>
          <a:lstStyle/>
          <a:p>
            <a:fld id="{D8BBB23A-F578-4C46-870C-228F65D99966}" type="slidenum">
              <a:rPr lang="en-US" smtClean="0"/>
              <a:t>2</a:t>
            </a:fld>
            <a:endParaRPr lang="en-US"/>
          </a:p>
        </p:txBody>
      </p:sp>
    </p:spTree>
    <p:extLst>
      <p:ext uri="{BB962C8B-B14F-4D97-AF65-F5344CB8AC3E}">
        <p14:creationId xmlns:p14="http://schemas.microsoft.com/office/powerpoint/2010/main" val="75925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plugin gets hit from the remap rule, it then figures out the sizes, gets the pristine URL for the request again, modifies the header to add a slice plugin tag, and adjusts the range</a:t>
            </a:r>
          </a:p>
          <a:p>
            <a:r>
              <a:rPr lang="en-US" dirty="0"/>
              <a:t>This gets sent back in to ATS which will hit the plugin again. It will see the slice header so it knows it has already been formatted properly, so it then strips off this header and sends it to cache range requests to be cached</a:t>
            </a:r>
          </a:p>
        </p:txBody>
      </p:sp>
      <p:sp>
        <p:nvSpPr>
          <p:cNvPr id="4" name="Slide Number Placeholder 3"/>
          <p:cNvSpPr>
            <a:spLocks noGrp="1"/>
          </p:cNvSpPr>
          <p:nvPr>
            <p:ph type="sldNum" sz="quarter" idx="5"/>
          </p:nvPr>
        </p:nvSpPr>
        <p:spPr/>
        <p:txBody>
          <a:bodyPr/>
          <a:lstStyle/>
          <a:p>
            <a:fld id="{D8BBB23A-F578-4C46-870C-228F65D99966}" type="slidenum">
              <a:rPr lang="en-US" smtClean="0"/>
              <a:t>11</a:t>
            </a:fld>
            <a:endParaRPr lang="en-US"/>
          </a:p>
        </p:txBody>
      </p:sp>
    </p:spTree>
    <p:extLst>
      <p:ext uri="{BB962C8B-B14F-4D97-AF65-F5344CB8AC3E}">
        <p14:creationId xmlns:p14="http://schemas.microsoft.com/office/powerpoint/2010/main" val="232449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issues with using the plugin. First the first block is used to determine all headers for subsequent blocks that will be cached, so this makes it impossible to invalidate individual blocks or have different headers</a:t>
            </a:r>
          </a:p>
          <a:p>
            <a:endParaRPr lang="en-US" dirty="0"/>
          </a:p>
          <a:p>
            <a:r>
              <a:rPr lang="en-US" dirty="0"/>
              <a:t>Using the loopback method is not the most graceful way to handle this. Brian is still thinking about getting this working as a true transform plugin though to avoid that</a:t>
            </a:r>
          </a:p>
        </p:txBody>
      </p:sp>
      <p:sp>
        <p:nvSpPr>
          <p:cNvPr id="4" name="Slide Number Placeholder 3"/>
          <p:cNvSpPr>
            <a:spLocks noGrp="1"/>
          </p:cNvSpPr>
          <p:nvPr>
            <p:ph type="sldNum" sz="quarter" idx="5"/>
          </p:nvPr>
        </p:nvSpPr>
        <p:spPr/>
        <p:txBody>
          <a:bodyPr/>
          <a:lstStyle/>
          <a:p>
            <a:fld id="{D8BBB23A-F578-4C46-870C-228F65D99966}" type="slidenum">
              <a:rPr lang="en-US" smtClean="0"/>
              <a:t>12</a:t>
            </a:fld>
            <a:endParaRPr lang="en-US"/>
          </a:p>
        </p:txBody>
      </p:sp>
    </p:spTree>
    <p:extLst>
      <p:ext uri="{BB962C8B-B14F-4D97-AF65-F5344CB8AC3E}">
        <p14:creationId xmlns:p14="http://schemas.microsoft.com/office/powerpoint/2010/main" val="166750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there had been overlapping minor versions which we want to eliminate. So also of note is that 7x (which you really should be using at this point) will be going in to its sunset around May of 2019. We need to start looking forward to 8x</a:t>
            </a:r>
          </a:p>
        </p:txBody>
      </p:sp>
      <p:sp>
        <p:nvSpPr>
          <p:cNvPr id="4" name="Slide Number Placeholder 3"/>
          <p:cNvSpPr>
            <a:spLocks noGrp="1"/>
          </p:cNvSpPr>
          <p:nvPr>
            <p:ph type="sldNum" sz="quarter" idx="5"/>
          </p:nvPr>
        </p:nvSpPr>
        <p:spPr/>
        <p:txBody>
          <a:bodyPr/>
          <a:lstStyle/>
          <a:p>
            <a:fld id="{D8BBB23A-F578-4C46-870C-228F65D99966}" type="slidenum">
              <a:rPr lang="en-US" smtClean="0"/>
              <a:t>15</a:t>
            </a:fld>
            <a:endParaRPr lang="en-US"/>
          </a:p>
        </p:txBody>
      </p:sp>
    </p:spTree>
    <p:extLst>
      <p:ext uri="{BB962C8B-B14F-4D97-AF65-F5344CB8AC3E}">
        <p14:creationId xmlns:p14="http://schemas.microsoft.com/office/powerpoint/2010/main" val="175224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changes in 8x, new </a:t>
            </a:r>
            <a:r>
              <a:rPr lang="en-US" dirty="0" err="1"/>
              <a:t>tls</a:t>
            </a:r>
            <a:r>
              <a:rPr lang="en-US" dirty="0"/>
              <a:t> support which adds new cypher suites and config options</a:t>
            </a:r>
          </a:p>
          <a:p>
            <a:endParaRPr lang="en-US" dirty="0"/>
          </a:p>
        </p:txBody>
      </p:sp>
      <p:sp>
        <p:nvSpPr>
          <p:cNvPr id="4" name="Slide Number Placeholder 3"/>
          <p:cNvSpPr>
            <a:spLocks noGrp="1"/>
          </p:cNvSpPr>
          <p:nvPr>
            <p:ph type="sldNum" sz="quarter" idx="5"/>
          </p:nvPr>
        </p:nvSpPr>
        <p:spPr/>
        <p:txBody>
          <a:bodyPr/>
          <a:lstStyle/>
          <a:p>
            <a:fld id="{D8BBB23A-F578-4C46-870C-228F65D99966}" type="slidenum">
              <a:rPr lang="en-US" smtClean="0"/>
              <a:t>16</a:t>
            </a:fld>
            <a:endParaRPr lang="en-US"/>
          </a:p>
        </p:txBody>
      </p:sp>
    </p:spTree>
    <p:extLst>
      <p:ext uri="{BB962C8B-B14F-4D97-AF65-F5344CB8AC3E}">
        <p14:creationId xmlns:p14="http://schemas.microsoft.com/office/powerpoint/2010/main" val="214624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have a custom compiler to transform PCAP filters in to </a:t>
            </a:r>
            <a:r>
              <a:rPr lang="en-US" dirty="0" err="1"/>
              <a:t>eBPF</a:t>
            </a:r>
            <a:r>
              <a:rPr lang="en-US" dirty="0"/>
              <a:t> programs, but not </a:t>
            </a:r>
            <a:r>
              <a:rPr lang="en-US" dirty="0" err="1"/>
              <a:t>opensourced</a:t>
            </a:r>
            <a:endParaRPr lang="en-US" dirty="0"/>
          </a:p>
        </p:txBody>
      </p:sp>
      <p:sp>
        <p:nvSpPr>
          <p:cNvPr id="4" name="Slide Number Placeholder 3"/>
          <p:cNvSpPr>
            <a:spLocks noGrp="1"/>
          </p:cNvSpPr>
          <p:nvPr>
            <p:ph type="sldNum" sz="quarter" idx="5"/>
          </p:nvPr>
        </p:nvSpPr>
        <p:spPr/>
        <p:txBody>
          <a:bodyPr/>
          <a:lstStyle/>
          <a:p>
            <a:fld id="{D8BBB23A-F578-4C46-870C-228F65D99966}" type="slidenum">
              <a:rPr lang="en-US" smtClean="0"/>
              <a:t>20</a:t>
            </a:fld>
            <a:endParaRPr lang="en-US"/>
          </a:p>
        </p:txBody>
      </p:sp>
    </p:spTree>
    <p:extLst>
      <p:ext uri="{BB962C8B-B14F-4D97-AF65-F5344CB8AC3E}">
        <p14:creationId xmlns:p14="http://schemas.microsoft.com/office/powerpoint/2010/main" val="86713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 range request plugin can cache blocks but it transforms the </a:t>
            </a:r>
            <a:r>
              <a:rPr lang="en-US" dirty="0" err="1"/>
              <a:t>cachekey</a:t>
            </a:r>
            <a:r>
              <a:rPr lang="en-US" dirty="0"/>
              <a:t> to be based on the requested block. This only works for clients that always request in specific block sizes</a:t>
            </a:r>
          </a:p>
          <a:p>
            <a:endParaRPr lang="en-US" dirty="0"/>
          </a:p>
          <a:p>
            <a:r>
              <a:rPr lang="en-US" dirty="0" err="1"/>
              <a:t>Hls</a:t>
            </a:r>
            <a:r>
              <a:rPr lang="en-US" dirty="0"/>
              <a:t> is only useful for AV data, does not work for software downloads</a:t>
            </a:r>
          </a:p>
          <a:p>
            <a:endParaRPr lang="en-US" dirty="0"/>
          </a:p>
          <a:p>
            <a:r>
              <a:rPr lang="en-US" dirty="0"/>
              <a:t>Nginx has had similar support to this plugin since 2015, you can use it in a loopback scenario as you will see and this was our first attempt. It fed back in to the cache range requests plugin</a:t>
            </a:r>
          </a:p>
        </p:txBody>
      </p:sp>
      <p:sp>
        <p:nvSpPr>
          <p:cNvPr id="4" name="Slide Number Placeholder 3"/>
          <p:cNvSpPr>
            <a:spLocks noGrp="1"/>
          </p:cNvSpPr>
          <p:nvPr>
            <p:ph type="sldNum" sz="quarter" idx="5"/>
          </p:nvPr>
        </p:nvSpPr>
        <p:spPr/>
        <p:txBody>
          <a:bodyPr/>
          <a:lstStyle/>
          <a:p>
            <a:fld id="{D8BBB23A-F578-4C46-870C-228F65D99966}" type="slidenum">
              <a:rPr lang="en-US" smtClean="0"/>
              <a:t>3</a:t>
            </a:fld>
            <a:endParaRPr lang="en-US"/>
          </a:p>
        </p:txBody>
      </p:sp>
    </p:spTree>
    <p:extLst>
      <p:ext uri="{BB962C8B-B14F-4D97-AF65-F5344CB8AC3E}">
        <p14:creationId xmlns:p14="http://schemas.microsoft.com/office/powerpoint/2010/main" val="327364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our first solution before we could work on the plugin. It took requests from ATS, fed them to </a:t>
            </a:r>
            <a:r>
              <a:rPr lang="en-US" dirty="0" err="1"/>
              <a:t>nginx</a:t>
            </a:r>
            <a:r>
              <a:rPr lang="en-US" dirty="0"/>
              <a:t> for proper range slicing, then fed it back in to ATS to let the range request plugin handle the proper caching</a:t>
            </a:r>
          </a:p>
          <a:p>
            <a:endParaRPr lang="en-US" dirty="0"/>
          </a:p>
          <a:p>
            <a:r>
              <a:rPr lang="en-US" dirty="0"/>
              <a:t>Here is an example remap of this where we took an incoming request on a DS that we knew would need slicing, send it to </a:t>
            </a:r>
            <a:r>
              <a:rPr lang="en-US" dirty="0" err="1"/>
              <a:t>nginx</a:t>
            </a:r>
            <a:r>
              <a:rPr lang="en-US" dirty="0"/>
              <a:t> to be sliced. We used </a:t>
            </a:r>
            <a:r>
              <a:rPr lang="en-US" dirty="0" err="1"/>
              <a:t>tslua</a:t>
            </a:r>
            <a:r>
              <a:rPr lang="en-US" dirty="0"/>
              <a:t> just to handle some book keeping on how some of these requests worked.</a:t>
            </a:r>
          </a:p>
          <a:p>
            <a:r>
              <a:rPr lang="en-US" dirty="0"/>
              <a:t>Then we had another remap to take the output of </a:t>
            </a:r>
            <a:r>
              <a:rPr lang="en-US" dirty="0" err="1"/>
              <a:t>nginx</a:t>
            </a:r>
            <a:r>
              <a:rPr lang="en-US" dirty="0"/>
              <a:t> back in to ATS, and then remap it to the proper DS origin while passing it through cache range requests to handle the actual caching of the block</a:t>
            </a:r>
          </a:p>
        </p:txBody>
      </p:sp>
      <p:sp>
        <p:nvSpPr>
          <p:cNvPr id="4" name="Slide Number Placeholder 3"/>
          <p:cNvSpPr>
            <a:spLocks noGrp="1"/>
          </p:cNvSpPr>
          <p:nvPr>
            <p:ph type="sldNum" sz="quarter" idx="5"/>
          </p:nvPr>
        </p:nvSpPr>
        <p:spPr/>
        <p:txBody>
          <a:bodyPr/>
          <a:lstStyle/>
          <a:p>
            <a:fld id="{D8BBB23A-F578-4C46-870C-228F65D99966}" type="slidenum">
              <a:rPr lang="en-US" smtClean="0"/>
              <a:t>4</a:t>
            </a:fld>
            <a:endParaRPr lang="en-US"/>
          </a:p>
        </p:txBody>
      </p:sp>
    </p:spTree>
    <p:extLst>
      <p:ext uri="{BB962C8B-B14F-4D97-AF65-F5344CB8AC3E}">
        <p14:creationId xmlns:p14="http://schemas.microsoft.com/office/powerpoint/2010/main" val="10570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plugin solution. It will take an incoming request, determine the full size of the asset and based on that and the set parameter block size determine the byte boundaries on which to do requests to the origin. It re-assembles the client responses properly once it has the data and then we still pass this in to the cache range request plugin to handle the actual caching. So this is solely used to chop up the original request in to properly formatted byte ranges, the caching is still handled elsewhere</a:t>
            </a:r>
          </a:p>
          <a:p>
            <a:endParaRPr lang="en-US" dirty="0"/>
          </a:p>
          <a:p>
            <a:r>
              <a:rPr lang="en-US" dirty="0"/>
              <a:t>So this will handle any file type and you can tune the block size as necessary for content</a:t>
            </a:r>
          </a:p>
        </p:txBody>
      </p:sp>
      <p:sp>
        <p:nvSpPr>
          <p:cNvPr id="4" name="Slide Number Placeholder 3"/>
          <p:cNvSpPr>
            <a:spLocks noGrp="1"/>
          </p:cNvSpPr>
          <p:nvPr>
            <p:ph type="sldNum" sz="quarter" idx="5"/>
          </p:nvPr>
        </p:nvSpPr>
        <p:spPr/>
        <p:txBody>
          <a:bodyPr/>
          <a:lstStyle/>
          <a:p>
            <a:fld id="{D8BBB23A-F578-4C46-870C-228F65D99966}" type="slidenum">
              <a:rPr lang="en-US" smtClean="0"/>
              <a:t>5</a:t>
            </a:fld>
            <a:endParaRPr lang="en-US"/>
          </a:p>
        </p:txBody>
      </p:sp>
    </p:spTree>
    <p:extLst>
      <p:ext uri="{BB962C8B-B14F-4D97-AF65-F5344CB8AC3E}">
        <p14:creationId xmlns:p14="http://schemas.microsoft.com/office/powerpoint/2010/main" val="11390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plugin acts like the </a:t>
            </a:r>
            <a:r>
              <a:rPr lang="en-US" dirty="0" err="1"/>
              <a:t>nginx</a:t>
            </a:r>
            <a:r>
              <a:rPr lang="en-US" dirty="0"/>
              <a:t> implementation where its sole purpose is to make get requests to the origin. Either to grab chunks of data to be cached, or to determine the size of an asset</a:t>
            </a:r>
          </a:p>
          <a:p>
            <a:endParaRPr lang="en-US" dirty="0"/>
          </a:p>
          <a:p>
            <a:r>
              <a:rPr lang="en-US" dirty="0"/>
              <a:t>The standard plugins in ATS are designed around one to one, where you have one transaction, you do something to it, and it continues on to the parent. That doesn’t really work here so we have to use the intercept model to take over all interaction to the origin</a:t>
            </a:r>
          </a:p>
        </p:txBody>
      </p:sp>
      <p:sp>
        <p:nvSpPr>
          <p:cNvPr id="4" name="Slide Number Placeholder 3"/>
          <p:cNvSpPr>
            <a:spLocks noGrp="1"/>
          </p:cNvSpPr>
          <p:nvPr>
            <p:ph type="sldNum" sz="quarter" idx="5"/>
          </p:nvPr>
        </p:nvSpPr>
        <p:spPr/>
        <p:txBody>
          <a:bodyPr/>
          <a:lstStyle/>
          <a:p>
            <a:fld id="{D8BBB23A-F578-4C46-870C-228F65D99966}" type="slidenum">
              <a:rPr lang="en-US" smtClean="0"/>
              <a:t>6</a:t>
            </a:fld>
            <a:endParaRPr lang="en-US"/>
          </a:p>
        </p:txBody>
      </p:sp>
    </p:spTree>
    <p:extLst>
      <p:ext uri="{BB962C8B-B14F-4D97-AF65-F5344CB8AC3E}">
        <p14:creationId xmlns:p14="http://schemas.microsoft.com/office/powerpoint/2010/main" val="368976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Slice takes over and ends up acting as the origin to the client in that its determining the proper requests to the make to the origin. However you lose a lot of the ATS state machine by doing this since you end up with just in/out buffers on connections and that is it</a:t>
            </a:r>
          </a:p>
        </p:txBody>
      </p:sp>
      <p:sp>
        <p:nvSpPr>
          <p:cNvPr id="4" name="Slide Number Placeholder 3"/>
          <p:cNvSpPr>
            <a:spLocks noGrp="1"/>
          </p:cNvSpPr>
          <p:nvPr>
            <p:ph type="sldNum" sz="quarter" idx="5"/>
          </p:nvPr>
        </p:nvSpPr>
        <p:spPr/>
        <p:txBody>
          <a:bodyPr/>
          <a:lstStyle/>
          <a:p>
            <a:fld id="{D8BBB23A-F578-4C46-870C-228F65D99966}" type="slidenum">
              <a:rPr lang="en-US" smtClean="0"/>
              <a:t>7</a:t>
            </a:fld>
            <a:endParaRPr lang="en-US"/>
          </a:p>
        </p:txBody>
      </p:sp>
    </p:spTree>
    <p:extLst>
      <p:ext uri="{BB962C8B-B14F-4D97-AF65-F5344CB8AC3E}">
        <p14:creationId xmlns:p14="http://schemas.microsoft.com/office/powerpoint/2010/main" val="127704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cache range plugin still handles all block caching, conditional headers, </a:t>
            </a:r>
            <a:r>
              <a:rPr lang="en-US" dirty="0" err="1"/>
              <a:t>etc</a:t>
            </a:r>
            <a:r>
              <a:rPr lang="en-US" dirty="0"/>
              <a:t> since we know it works</a:t>
            </a:r>
          </a:p>
        </p:txBody>
      </p:sp>
      <p:sp>
        <p:nvSpPr>
          <p:cNvPr id="4" name="Slide Number Placeholder 3"/>
          <p:cNvSpPr>
            <a:spLocks noGrp="1"/>
          </p:cNvSpPr>
          <p:nvPr>
            <p:ph type="sldNum" sz="quarter" idx="5"/>
          </p:nvPr>
        </p:nvSpPr>
        <p:spPr/>
        <p:txBody>
          <a:bodyPr/>
          <a:lstStyle/>
          <a:p>
            <a:fld id="{D8BBB23A-F578-4C46-870C-228F65D99966}" type="slidenum">
              <a:rPr lang="en-US" smtClean="0"/>
              <a:t>8</a:t>
            </a:fld>
            <a:endParaRPr lang="en-US"/>
          </a:p>
        </p:txBody>
      </p:sp>
    </p:spTree>
    <p:extLst>
      <p:ext uri="{BB962C8B-B14F-4D97-AF65-F5344CB8AC3E}">
        <p14:creationId xmlns:p14="http://schemas.microsoft.com/office/powerpoint/2010/main" val="273077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Slice has to handle any errors that can come up since it is basically taking over the connection</a:t>
            </a:r>
          </a:p>
        </p:txBody>
      </p:sp>
      <p:sp>
        <p:nvSpPr>
          <p:cNvPr id="4" name="Slide Number Placeholder 3"/>
          <p:cNvSpPr>
            <a:spLocks noGrp="1"/>
          </p:cNvSpPr>
          <p:nvPr>
            <p:ph type="sldNum" sz="quarter" idx="5"/>
          </p:nvPr>
        </p:nvSpPr>
        <p:spPr/>
        <p:txBody>
          <a:bodyPr/>
          <a:lstStyle/>
          <a:p>
            <a:fld id="{D8BBB23A-F578-4C46-870C-228F65D99966}" type="slidenum">
              <a:rPr lang="en-US" smtClean="0"/>
              <a:t>9</a:t>
            </a:fld>
            <a:endParaRPr lang="en-US"/>
          </a:p>
        </p:txBody>
      </p:sp>
    </p:spTree>
    <p:extLst>
      <p:ext uri="{BB962C8B-B14F-4D97-AF65-F5344CB8AC3E}">
        <p14:creationId xmlns:p14="http://schemas.microsoft.com/office/powerpoint/2010/main" val="28181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comparison of the old method using </a:t>
            </a:r>
            <a:r>
              <a:rPr lang="en-US" dirty="0" err="1"/>
              <a:t>nginx</a:t>
            </a:r>
            <a:r>
              <a:rPr lang="en-US" dirty="0"/>
              <a:t> and the new method using the slice plugin. We still have to use </a:t>
            </a:r>
            <a:r>
              <a:rPr lang="en-US" dirty="0" err="1"/>
              <a:t>tslua</a:t>
            </a:r>
            <a:r>
              <a:rPr lang="en-US" dirty="0"/>
              <a:t> to manipulate the transaction first but now we can just pass it to the slice plugin with a given block size and then pass it off to cache range requests for caching. Much simpler and easier to understand (and without another cache in between)</a:t>
            </a:r>
          </a:p>
        </p:txBody>
      </p:sp>
      <p:sp>
        <p:nvSpPr>
          <p:cNvPr id="4" name="Slide Number Placeholder 3"/>
          <p:cNvSpPr>
            <a:spLocks noGrp="1"/>
          </p:cNvSpPr>
          <p:nvPr>
            <p:ph type="sldNum" sz="quarter" idx="5"/>
          </p:nvPr>
        </p:nvSpPr>
        <p:spPr/>
        <p:txBody>
          <a:bodyPr/>
          <a:lstStyle/>
          <a:p>
            <a:fld id="{D8BBB23A-F578-4C46-870C-228F65D99966}" type="slidenum">
              <a:rPr lang="en-US" smtClean="0"/>
              <a:t>10</a:t>
            </a:fld>
            <a:endParaRPr lang="en-US"/>
          </a:p>
        </p:txBody>
      </p:sp>
    </p:spTree>
    <p:extLst>
      <p:ext uri="{BB962C8B-B14F-4D97-AF65-F5344CB8AC3E}">
        <p14:creationId xmlns:p14="http://schemas.microsoft.com/office/powerpoint/2010/main" val="138342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10/15/18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10/15/18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3rdparty-dash-in-loopback.example.net:8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ithub.com/apache/trafficserver/pull/435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3rdparty-dash-in-loopback.example.net: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1AE6-9520-1F49-9A33-3295BDC4F5C2}"/>
              </a:ext>
            </a:extLst>
          </p:cNvPr>
          <p:cNvSpPr>
            <a:spLocks noGrp="1"/>
          </p:cNvSpPr>
          <p:nvPr>
            <p:ph type="ctrTitle"/>
          </p:nvPr>
        </p:nvSpPr>
        <p:spPr/>
        <p:txBody>
          <a:bodyPr/>
          <a:lstStyle/>
          <a:p>
            <a:r>
              <a:rPr lang="en-US" dirty="0"/>
              <a:t>Range Slicer Plugin</a:t>
            </a:r>
          </a:p>
        </p:txBody>
      </p:sp>
      <p:sp>
        <p:nvSpPr>
          <p:cNvPr id="3" name="Subtitle 2">
            <a:extLst>
              <a:ext uri="{FF2B5EF4-FFF2-40B4-BE49-F238E27FC236}">
                <a16:creationId xmlns:a16="http://schemas.microsoft.com/office/drawing/2014/main" id="{E23CE8A6-174E-6741-9909-9A31EB028A27}"/>
              </a:ext>
            </a:extLst>
          </p:cNvPr>
          <p:cNvSpPr>
            <a:spLocks noGrp="1"/>
          </p:cNvSpPr>
          <p:nvPr>
            <p:ph type="subTitle" idx="1"/>
          </p:nvPr>
        </p:nvSpPr>
        <p:spPr/>
        <p:txBody>
          <a:bodyPr/>
          <a:lstStyle/>
          <a:p>
            <a:r>
              <a:rPr lang="en-US" dirty="0"/>
              <a:t>Evan </a:t>
            </a:r>
            <a:r>
              <a:rPr lang="en-US" dirty="0" err="1"/>
              <a:t>Zelkowitz</a:t>
            </a:r>
            <a:endParaRPr lang="en-US" dirty="0"/>
          </a:p>
          <a:p>
            <a:r>
              <a:rPr lang="en-US" dirty="0"/>
              <a:t>(actual work done by Brian Olsen)</a:t>
            </a:r>
          </a:p>
        </p:txBody>
      </p:sp>
    </p:spTree>
    <p:extLst>
      <p:ext uri="{BB962C8B-B14F-4D97-AF65-F5344CB8AC3E}">
        <p14:creationId xmlns:p14="http://schemas.microsoft.com/office/powerpoint/2010/main" val="254073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204D-FF0C-994D-B5E6-0D11EEECB679}"/>
              </a:ext>
            </a:extLst>
          </p:cNvPr>
          <p:cNvSpPr>
            <a:spLocks noGrp="1"/>
          </p:cNvSpPr>
          <p:nvPr>
            <p:ph type="title"/>
          </p:nvPr>
        </p:nvSpPr>
        <p:spPr/>
        <p:txBody>
          <a:bodyPr/>
          <a:lstStyle/>
          <a:p>
            <a:r>
              <a:rPr lang="en-US" dirty="0"/>
              <a:t>Remap Comparison</a:t>
            </a:r>
          </a:p>
        </p:txBody>
      </p:sp>
      <p:sp>
        <p:nvSpPr>
          <p:cNvPr id="3" name="Content Placeholder 2">
            <a:extLst>
              <a:ext uri="{FF2B5EF4-FFF2-40B4-BE49-F238E27FC236}">
                <a16:creationId xmlns:a16="http://schemas.microsoft.com/office/drawing/2014/main" id="{B3D706EB-9F73-3E45-8705-E276D4DB6F42}"/>
              </a:ext>
            </a:extLst>
          </p:cNvPr>
          <p:cNvSpPr>
            <a:spLocks noGrp="1"/>
          </p:cNvSpPr>
          <p:nvPr>
            <p:ph idx="1"/>
          </p:nvPr>
        </p:nvSpPr>
        <p:spPr/>
        <p:txBody>
          <a:bodyPr/>
          <a:lstStyle/>
          <a:p>
            <a:r>
              <a:rPr lang="en-US" dirty="0"/>
              <a:t>Nginx</a:t>
            </a:r>
          </a:p>
          <a:p>
            <a:pPr marL="0" lvl="0" indent="0">
              <a:lnSpc>
                <a:spcPct val="115000"/>
              </a:lnSpc>
              <a:spcBef>
                <a:spcPts val="0"/>
              </a:spcBef>
              <a:buNone/>
            </a:pPr>
            <a:r>
              <a:rPr lang="en-US" sz="1400" dirty="0"/>
              <a:t>map     http://example-dash.3rdparty.com/     </a:t>
            </a:r>
            <a:r>
              <a:rPr lang="en-US" sz="1400" dirty="0">
                <a:hlinkClick r:id="rId3"/>
              </a:rPr>
              <a:t>http://3rdparty-dash-in-loopback.example.net:81/</a:t>
            </a:r>
            <a:endParaRPr lang="en-US" sz="1400" dirty="0"/>
          </a:p>
          <a:p>
            <a:pPr marL="0" lvl="0" indent="0">
              <a:lnSpc>
                <a:spcPct val="115000"/>
              </a:lnSpc>
              <a:spcBef>
                <a:spcPts val="0"/>
              </a:spcBef>
              <a:buNone/>
            </a:pPr>
            <a:r>
              <a:rPr lang="en-US" sz="1400" dirty="0"/>
              <a:t>@plugin…………….. @plugin=</a:t>
            </a:r>
            <a:r>
              <a:rPr lang="en-US" sz="1400" dirty="0" err="1"/>
              <a:t>tslua.so</a:t>
            </a:r>
            <a:r>
              <a:rPr lang="en-US" sz="1400" dirty="0"/>
              <a:t> (handles some client oddities of how they request ranges)</a:t>
            </a:r>
          </a:p>
          <a:p>
            <a:pPr marL="0" lvl="0" indent="0">
              <a:lnSpc>
                <a:spcPct val="115000"/>
              </a:lnSpc>
              <a:spcBef>
                <a:spcPts val="1600"/>
              </a:spcBef>
              <a:spcAft>
                <a:spcPts val="1600"/>
              </a:spcAft>
              <a:buNone/>
            </a:pPr>
            <a:r>
              <a:rPr lang="en-US" sz="1400" dirty="0"/>
              <a:t>map     http://3rdparty-dash-out-loopback.example.net/     http://3rdparty-dash-cname.example.net/ @plugin=……. @plugin=</a:t>
            </a:r>
            <a:r>
              <a:rPr lang="en-US" sz="1400" dirty="0" err="1"/>
              <a:t>cache_range_requests.so</a:t>
            </a:r>
            <a:endParaRPr lang="en-US" sz="1400" dirty="0"/>
          </a:p>
          <a:p>
            <a:pPr>
              <a:lnSpc>
                <a:spcPct val="115000"/>
              </a:lnSpc>
              <a:spcBef>
                <a:spcPts val="1600"/>
              </a:spcBef>
              <a:spcAft>
                <a:spcPts val="1600"/>
              </a:spcAft>
            </a:pPr>
            <a:r>
              <a:rPr lang="en-US" dirty="0"/>
              <a:t>Slice</a:t>
            </a:r>
          </a:p>
          <a:p>
            <a:pPr marL="0" lvl="0" indent="0">
              <a:lnSpc>
                <a:spcPct val="115000"/>
              </a:lnSpc>
              <a:spcBef>
                <a:spcPts val="0"/>
              </a:spcBef>
              <a:buClr>
                <a:schemeClr val="dk1"/>
              </a:buClr>
              <a:buSzPts val="1100"/>
              <a:buNone/>
            </a:pPr>
            <a:r>
              <a:rPr lang="en-US" sz="1400" dirty="0"/>
              <a:t>map https://example.3rdparty.com/     http://3rdparty-dash-cname.example.net/ </a:t>
            </a:r>
          </a:p>
          <a:p>
            <a:pPr marL="0" lvl="0" indent="0">
              <a:lnSpc>
                <a:spcPct val="115000"/>
              </a:lnSpc>
              <a:spcBef>
                <a:spcPts val="0"/>
              </a:spcBef>
              <a:buClr>
                <a:schemeClr val="dk1"/>
              </a:buClr>
              <a:buSzPts val="1100"/>
              <a:buNone/>
            </a:pPr>
            <a:r>
              <a:rPr lang="en-US" sz="1400" dirty="0"/>
              <a:t>@plugin=</a:t>
            </a:r>
            <a:r>
              <a:rPr lang="en-US" sz="1400" dirty="0" err="1"/>
              <a:t>tslua.so</a:t>
            </a:r>
            <a:r>
              <a:rPr lang="en-US" sz="1400" dirty="0"/>
              <a:t> @</a:t>
            </a:r>
            <a:r>
              <a:rPr lang="en-US" sz="1400" dirty="0" err="1"/>
              <a:t>pparam</a:t>
            </a:r>
            <a:r>
              <a:rPr lang="en-US" sz="1400" dirty="0"/>
              <a:t>=…. @plugin=</a:t>
            </a:r>
            <a:r>
              <a:rPr lang="en-US" sz="1400" dirty="0" err="1"/>
              <a:t>slice.so</a:t>
            </a:r>
            <a:r>
              <a:rPr lang="en-US" sz="1400" dirty="0"/>
              <a:t> @</a:t>
            </a:r>
            <a:r>
              <a:rPr lang="en-US" sz="1400" dirty="0" err="1"/>
              <a:t>pparam</a:t>
            </a:r>
            <a:r>
              <a:rPr lang="en-US" sz="1400" dirty="0"/>
              <a:t>=blockbytes:1000000 @plugin=</a:t>
            </a:r>
            <a:r>
              <a:rPr lang="en-US" sz="1400" dirty="0" err="1"/>
              <a:t>cache_range_requests.so</a:t>
            </a:r>
            <a:endParaRPr lang="en-US" sz="1400" dirty="0"/>
          </a:p>
          <a:p>
            <a:pPr marL="502920" lvl="1" indent="0">
              <a:lnSpc>
                <a:spcPct val="115000"/>
              </a:lnSpc>
              <a:spcBef>
                <a:spcPts val="1600"/>
              </a:spcBef>
              <a:spcAft>
                <a:spcPts val="1600"/>
              </a:spcAft>
              <a:buNone/>
            </a:pPr>
            <a:endParaRPr lang="en-US" dirty="0"/>
          </a:p>
          <a:p>
            <a:pPr lvl="1"/>
            <a:endParaRPr lang="en-US" dirty="0"/>
          </a:p>
        </p:txBody>
      </p:sp>
    </p:spTree>
    <p:extLst>
      <p:ext uri="{BB962C8B-B14F-4D97-AF65-F5344CB8AC3E}">
        <p14:creationId xmlns:p14="http://schemas.microsoft.com/office/powerpoint/2010/main" val="98748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6D03-7C6A-1B47-B545-DDB6276E9D47}"/>
              </a:ext>
            </a:extLst>
          </p:cNvPr>
          <p:cNvSpPr>
            <a:spLocks noGrp="1"/>
          </p:cNvSpPr>
          <p:nvPr>
            <p:ph type="title"/>
          </p:nvPr>
        </p:nvSpPr>
        <p:spPr/>
        <p:txBody>
          <a:bodyPr/>
          <a:lstStyle/>
          <a:p>
            <a:r>
              <a:rPr lang="en-US" dirty="0"/>
              <a:t>Usage</a:t>
            </a:r>
          </a:p>
        </p:txBody>
      </p:sp>
      <p:sp>
        <p:nvSpPr>
          <p:cNvPr id="3" name="Content Placeholder 2">
            <a:extLst>
              <a:ext uri="{FF2B5EF4-FFF2-40B4-BE49-F238E27FC236}">
                <a16:creationId xmlns:a16="http://schemas.microsoft.com/office/drawing/2014/main" id="{C8F53BE2-4103-464D-87E2-2C056FEB6EF7}"/>
              </a:ext>
            </a:extLst>
          </p:cNvPr>
          <p:cNvSpPr>
            <a:spLocks noGrp="1"/>
          </p:cNvSpPr>
          <p:nvPr>
            <p:ph idx="1"/>
          </p:nvPr>
        </p:nvSpPr>
        <p:spPr/>
        <p:txBody>
          <a:bodyPr/>
          <a:lstStyle/>
          <a:p>
            <a:r>
              <a:rPr lang="en-US" dirty="0"/>
              <a:t>Runs through matched remap rule.</a:t>
            </a:r>
          </a:p>
          <a:p>
            <a:r>
              <a:rPr lang="en-US" dirty="0"/>
              <a:t>Slice plugin takes over and makes a virtual connection back into ATS per slice block using Pristine </a:t>
            </a:r>
            <a:r>
              <a:rPr lang="en-US" dirty="0" err="1"/>
              <a:t>Url</a:t>
            </a:r>
            <a:r>
              <a:rPr lang="en-US" dirty="0"/>
              <a:t> (and modified meta data and range).</a:t>
            </a:r>
          </a:p>
          <a:p>
            <a:r>
              <a:rPr lang="en-US" dirty="0"/>
              <a:t>Runs through the same remap rules again, skips slice plugin (due to slice header) then runs </a:t>
            </a:r>
            <a:r>
              <a:rPr lang="en-US" dirty="0" err="1"/>
              <a:t>cache_range_requests.so</a:t>
            </a:r>
            <a:endParaRPr lang="en-US" dirty="0"/>
          </a:p>
          <a:p>
            <a:endParaRPr lang="en-US" dirty="0"/>
          </a:p>
        </p:txBody>
      </p:sp>
    </p:spTree>
    <p:extLst>
      <p:ext uri="{BB962C8B-B14F-4D97-AF65-F5344CB8AC3E}">
        <p14:creationId xmlns:p14="http://schemas.microsoft.com/office/powerpoint/2010/main" val="418156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F02C-CD14-7542-8D2A-82D46B6AA874}"/>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1D61002F-6613-014B-BEA5-708584637487}"/>
              </a:ext>
            </a:extLst>
          </p:cNvPr>
          <p:cNvSpPr>
            <a:spLocks noGrp="1"/>
          </p:cNvSpPr>
          <p:nvPr>
            <p:ph idx="1"/>
          </p:nvPr>
        </p:nvSpPr>
        <p:spPr/>
        <p:txBody>
          <a:bodyPr/>
          <a:lstStyle/>
          <a:p>
            <a:r>
              <a:rPr lang="en-US" dirty="0"/>
              <a:t>Cache invalidation</a:t>
            </a:r>
          </a:p>
          <a:p>
            <a:pPr lvl="1"/>
            <a:r>
              <a:rPr lang="en-US" dirty="0"/>
              <a:t>First block of </a:t>
            </a:r>
            <a:r>
              <a:rPr lang="en-US" b="1" dirty="0"/>
              <a:t>each request</a:t>
            </a:r>
            <a:r>
              <a:rPr lang="en-US" dirty="0"/>
              <a:t> is used to determine cache age and to evaluate any conditional headers.</a:t>
            </a:r>
          </a:p>
          <a:p>
            <a:r>
              <a:rPr lang="en-US" dirty="0"/>
              <a:t>Calling back into ATS is inelegant</a:t>
            </a:r>
          </a:p>
          <a:p>
            <a:endParaRPr lang="en-US" dirty="0"/>
          </a:p>
        </p:txBody>
      </p:sp>
    </p:spTree>
    <p:extLst>
      <p:ext uri="{BB962C8B-B14F-4D97-AF65-F5344CB8AC3E}">
        <p14:creationId xmlns:p14="http://schemas.microsoft.com/office/powerpoint/2010/main" val="76543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D023-1110-AE4C-BC84-98A0DC7F7F0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816D1FE-21CD-A340-821C-6A7E6F2D5BF5}"/>
              </a:ext>
            </a:extLst>
          </p:cNvPr>
          <p:cNvSpPr>
            <a:spLocks noGrp="1"/>
          </p:cNvSpPr>
          <p:nvPr>
            <p:ph idx="1"/>
          </p:nvPr>
        </p:nvSpPr>
        <p:spPr/>
        <p:txBody>
          <a:bodyPr/>
          <a:lstStyle/>
          <a:p>
            <a:r>
              <a:rPr lang="en-US" dirty="0"/>
              <a:t>https://</a:t>
            </a:r>
            <a:r>
              <a:rPr lang="en-US" dirty="0" err="1"/>
              <a:t>github.com</a:t>
            </a:r>
            <a:r>
              <a:rPr lang="en-US" dirty="0"/>
              <a:t>/apache/</a:t>
            </a:r>
            <a:r>
              <a:rPr lang="en-US" dirty="0" err="1"/>
              <a:t>trafficserver</a:t>
            </a:r>
            <a:r>
              <a:rPr lang="en-US" dirty="0"/>
              <a:t>/pull/4054/</a:t>
            </a:r>
            <a:endParaRPr lang="en" dirty="0"/>
          </a:p>
          <a:p>
            <a:endParaRPr lang="en-US" dirty="0"/>
          </a:p>
        </p:txBody>
      </p:sp>
    </p:spTree>
    <p:extLst>
      <p:ext uri="{BB962C8B-B14F-4D97-AF65-F5344CB8AC3E}">
        <p14:creationId xmlns:p14="http://schemas.microsoft.com/office/powerpoint/2010/main" val="148858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650C-F957-424F-8154-81BA96188ACA}"/>
              </a:ext>
            </a:extLst>
          </p:cNvPr>
          <p:cNvSpPr>
            <a:spLocks noGrp="1"/>
          </p:cNvSpPr>
          <p:nvPr>
            <p:ph type="ctrTitle"/>
          </p:nvPr>
        </p:nvSpPr>
        <p:spPr/>
        <p:txBody>
          <a:bodyPr/>
          <a:lstStyle/>
          <a:p>
            <a:r>
              <a:rPr lang="en-US" dirty="0"/>
              <a:t>ATS Updates</a:t>
            </a:r>
          </a:p>
        </p:txBody>
      </p:sp>
      <p:sp>
        <p:nvSpPr>
          <p:cNvPr id="5" name="Subtitle 4">
            <a:extLst>
              <a:ext uri="{FF2B5EF4-FFF2-40B4-BE49-F238E27FC236}">
                <a16:creationId xmlns:a16="http://schemas.microsoft.com/office/drawing/2014/main" id="{AD9CC50D-DE78-EE44-92BC-84841C4B29E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CD479E78-2C7E-814E-B3DA-01854E0B424E}"/>
              </a:ext>
            </a:extLst>
          </p:cNvPr>
          <p:cNvPicPr>
            <a:picLocks noChangeAspect="1"/>
          </p:cNvPicPr>
          <p:nvPr/>
        </p:nvPicPr>
        <p:blipFill>
          <a:blip r:embed="rId2"/>
          <a:stretch>
            <a:fillRect/>
          </a:stretch>
        </p:blipFill>
        <p:spPr>
          <a:xfrm>
            <a:off x="9351866" y="932860"/>
            <a:ext cx="2784829" cy="4948747"/>
          </a:xfrm>
          <a:prstGeom prst="rect">
            <a:avLst/>
          </a:prstGeom>
        </p:spPr>
      </p:pic>
    </p:spTree>
    <p:extLst>
      <p:ext uri="{BB962C8B-B14F-4D97-AF65-F5344CB8AC3E}">
        <p14:creationId xmlns:p14="http://schemas.microsoft.com/office/powerpoint/2010/main" val="160862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2784-5574-4647-9E72-0C840BC6892E}"/>
              </a:ext>
            </a:extLst>
          </p:cNvPr>
          <p:cNvSpPr>
            <a:spLocks noGrp="1"/>
          </p:cNvSpPr>
          <p:nvPr>
            <p:ph type="title"/>
          </p:nvPr>
        </p:nvSpPr>
        <p:spPr/>
        <p:txBody>
          <a:bodyPr/>
          <a:lstStyle/>
          <a:p>
            <a:r>
              <a:rPr lang="en-US" dirty="0"/>
              <a:t>Roadmap (no more overlapping non-majors)</a:t>
            </a:r>
          </a:p>
        </p:txBody>
      </p:sp>
      <p:sp>
        <p:nvSpPr>
          <p:cNvPr id="3" name="Content Placeholder 2">
            <a:extLst>
              <a:ext uri="{FF2B5EF4-FFF2-40B4-BE49-F238E27FC236}">
                <a16:creationId xmlns:a16="http://schemas.microsoft.com/office/drawing/2014/main" id="{7F2198CD-84F7-274E-9FC3-871CB09BF006}"/>
              </a:ext>
            </a:extLst>
          </p:cNvPr>
          <p:cNvSpPr>
            <a:spLocks noGrp="1"/>
          </p:cNvSpPr>
          <p:nvPr>
            <p:ph idx="1"/>
          </p:nvPr>
        </p:nvSpPr>
        <p:spPr/>
        <p:txBody>
          <a:bodyPr/>
          <a:lstStyle/>
          <a:p>
            <a:endParaRPr lang="en-US"/>
          </a:p>
        </p:txBody>
      </p:sp>
      <p:pic>
        <p:nvPicPr>
          <p:cNvPr id="4" name="Picture 2" descr="page9image4984544">
            <a:extLst>
              <a:ext uri="{FF2B5EF4-FFF2-40B4-BE49-F238E27FC236}">
                <a16:creationId xmlns:a16="http://schemas.microsoft.com/office/drawing/2014/main" id="{2FDC6B3E-BF3D-3640-ABBA-8BD0BD061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705" y="131735"/>
            <a:ext cx="8479295" cy="635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0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6755-7A96-0F4A-80F9-909F0F560120}"/>
              </a:ext>
            </a:extLst>
          </p:cNvPr>
          <p:cNvSpPr>
            <a:spLocks noGrp="1"/>
          </p:cNvSpPr>
          <p:nvPr>
            <p:ph type="title"/>
          </p:nvPr>
        </p:nvSpPr>
        <p:spPr/>
        <p:txBody>
          <a:bodyPr/>
          <a:lstStyle/>
          <a:p>
            <a:r>
              <a:rPr lang="en-US" dirty="0"/>
              <a:t>ATS 8</a:t>
            </a:r>
          </a:p>
        </p:txBody>
      </p:sp>
      <p:sp>
        <p:nvSpPr>
          <p:cNvPr id="3" name="Content Placeholder 2">
            <a:extLst>
              <a:ext uri="{FF2B5EF4-FFF2-40B4-BE49-F238E27FC236}">
                <a16:creationId xmlns:a16="http://schemas.microsoft.com/office/drawing/2014/main" id="{9D68444A-AB2E-1441-80CB-ED15603BD620}"/>
              </a:ext>
            </a:extLst>
          </p:cNvPr>
          <p:cNvSpPr>
            <a:spLocks noGrp="1"/>
          </p:cNvSpPr>
          <p:nvPr>
            <p:ph idx="1"/>
          </p:nvPr>
        </p:nvSpPr>
        <p:spPr/>
        <p:txBody>
          <a:bodyPr>
            <a:normAutofit/>
          </a:bodyPr>
          <a:lstStyle/>
          <a:p>
            <a:r>
              <a:rPr lang="en-US" dirty="0"/>
              <a:t>TLS 1.3</a:t>
            </a:r>
          </a:p>
          <a:p>
            <a:r>
              <a:rPr lang="en-US" dirty="0"/>
              <a:t>Proxy Protocol (</a:t>
            </a:r>
            <a:r>
              <a:rPr lang="en-US" dirty="0" err="1"/>
              <a:t>HAProxy</a:t>
            </a:r>
            <a:r>
              <a:rPr lang="en-US" dirty="0"/>
              <a:t> support, adds basic info in </a:t>
            </a:r>
            <a:r>
              <a:rPr lang="en-US" dirty="0" err="1"/>
              <a:t>tcp</a:t>
            </a:r>
            <a:r>
              <a:rPr lang="en-US" dirty="0"/>
              <a:t> header)</a:t>
            </a:r>
          </a:p>
          <a:p>
            <a:r>
              <a:rPr lang="en-US" dirty="0"/>
              <a:t>Lua config removed, added </a:t>
            </a:r>
            <a:r>
              <a:rPr lang="en-US" dirty="0" err="1"/>
              <a:t>yaml</a:t>
            </a:r>
            <a:r>
              <a:rPr lang="en-US" dirty="0"/>
              <a:t> (logging and </a:t>
            </a:r>
            <a:r>
              <a:rPr lang="en-US" dirty="0" err="1"/>
              <a:t>ssl_server_name</a:t>
            </a:r>
            <a:r>
              <a:rPr lang="en-US" dirty="0"/>
              <a:t>-SNI Routing)</a:t>
            </a:r>
          </a:p>
          <a:p>
            <a:r>
              <a:rPr lang="en-US" dirty="0"/>
              <a:t>Need C++17</a:t>
            </a:r>
          </a:p>
          <a:p>
            <a:r>
              <a:rPr lang="en-US" dirty="0"/>
              <a:t>Removed – </a:t>
            </a:r>
            <a:r>
              <a:rPr lang="en-US" dirty="0" err="1"/>
              <a:t>traffic_cop</a:t>
            </a:r>
            <a:r>
              <a:rPr lang="en-US" dirty="0"/>
              <a:t>, </a:t>
            </a:r>
            <a:r>
              <a:rPr lang="en-US" dirty="0" err="1"/>
              <a:t>metrics.config</a:t>
            </a:r>
            <a:r>
              <a:rPr lang="en-US" dirty="0"/>
              <a:t>, </a:t>
            </a:r>
            <a:r>
              <a:rPr lang="en-US" dirty="0" err="1"/>
              <a:t>collapsed_connection</a:t>
            </a:r>
            <a:r>
              <a:rPr lang="en-US" dirty="0"/>
              <a:t>, </a:t>
            </a:r>
            <a:r>
              <a:rPr lang="en-US" dirty="0" err="1"/>
              <a:t>congestion.config</a:t>
            </a:r>
            <a:endParaRPr lang="en-US" dirty="0"/>
          </a:p>
          <a:p>
            <a:r>
              <a:rPr lang="en-US" dirty="0"/>
              <a:t>Added – </a:t>
            </a:r>
            <a:r>
              <a:rPr lang="en-US" dirty="0" err="1"/>
              <a:t>access_control</a:t>
            </a:r>
            <a:r>
              <a:rPr lang="en-US" dirty="0"/>
              <a:t>, </a:t>
            </a:r>
            <a:r>
              <a:rPr lang="en-US" dirty="0" err="1"/>
              <a:t>fq_pacing</a:t>
            </a:r>
            <a:r>
              <a:rPr lang="en-US" dirty="0"/>
              <a:t>, prefetch, </a:t>
            </a:r>
            <a:r>
              <a:rPr lang="en-US" dirty="0" err="1"/>
              <a:t>tls_bridge</a:t>
            </a:r>
            <a:r>
              <a:rPr lang="en-US" dirty="0"/>
              <a:t>, </a:t>
            </a:r>
            <a:r>
              <a:rPr lang="en-US" dirty="0" err="1"/>
              <a:t>traffic_dump</a:t>
            </a:r>
            <a:r>
              <a:rPr lang="en-US" dirty="0"/>
              <a:t>, </a:t>
            </a:r>
            <a:r>
              <a:rPr lang="en-US" dirty="0" err="1"/>
              <a:t>uri_signing</a:t>
            </a:r>
            <a:endParaRPr lang="en-US" dirty="0"/>
          </a:p>
          <a:p>
            <a:r>
              <a:rPr lang="en-US" dirty="0"/>
              <a:t>Promoted – </a:t>
            </a:r>
            <a:r>
              <a:rPr lang="en-US" dirty="0" err="1"/>
              <a:t>cache_promote</a:t>
            </a:r>
            <a:r>
              <a:rPr lang="en-US" dirty="0"/>
              <a:t>, </a:t>
            </a:r>
            <a:r>
              <a:rPr lang="en-US" dirty="0" err="1"/>
              <a:t>cachekey</a:t>
            </a:r>
            <a:r>
              <a:rPr lang="en-US" dirty="0"/>
              <a:t>, </a:t>
            </a:r>
            <a:r>
              <a:rPr lang="en-US" dirty="0" err="1"/>
              <a:t>lua</a:t>
            </a:r>
            <a:r>
              <a:rPr lang="en-US" dirty="0"/>
              <a:t>, escalate</a:t>
            </a:r>
          </a:p>
          <a:p>
            <a:r>
              <a:rPr lang="en-US" dirty="0"/>
              <a:t>API addition/renaming</a:t>
            </a:r>
          </a:p>
          <a:p>
            <a:r>
              <a:rPr lang="en-US" dirty="0"/>
              <a:t>Removed – </a:t>
            </a:r>
            <a:r>
              <a:rPr lang="en-US" dirty="0" err="1"/>
              <a:t>http.redirection_enabled</a:t>
            </a:r>
            <a:r>
              <a:rPr lang="en-US" dirty="0"/>
              <a:t>, now use </a:t>
            </a:r>
            <a:r>
              <a:rPr lang="en-US" dirty="0" err="1"/>
              <a:t>http.number_of_redirections</a:t>
            </a:r>
            <a:r>
              <a:rPr lang="en-US" dirty="0"/>
              <a:t> to enable</a:t>
            </a:r>
          </a:p>
          <a:p>
            <a:endParaRPr lang="en-US" dirty="0"/>
          </a:p>
        </p:txBody>
      </p:sp>
    </p:spTree>
    <p:extLst>
      <p:ext uri="{BB962C8B-B14F-4D97-AF65-F5344CB8AC3E}">
        <p14:creationId xmlns:p14="http://schemas.microsoft.com/office/powerpoint/2010/main" val="110957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AC5D-4855-9F41-90D8-7FAC6D4777B1}"/>
              </a:ext>
            </a:extLst>
          </p:cNvPr>
          <p:cNvSpPr>
            <a:spLocks noGrp="1"/>
          </p:cNvSpPr>
          <p:nvPr>
            <p:ph type="title"/>
          </p:nvPr>
        </p:nvSpPr>
        <p:spPr/>
        <p:txBody>
          <a:bodyPr/>
          <a:lstStyle/>
          <a:p>
            <a:r>
              <a:rPr lang="en-US" dirty="0"/>
              <a:t>Call for Help</a:t>
            </a:r>
          </a:p>
        </p:txBody>
      </p:sp>
      <p:sp>
        <p:nvSpPr>
          <p:cNvPr id="3" name="Content Placeholder 2">
            <a:extLst>
              <a:ext uri="{FF2B5EF4-FFF2-40B4-BE49-F238E27FC236}">
                <a16:creationId xmlns:a16="http://schemas.microsoft.com/office/drawing/2014/main" id="{D0993DF3-F218-2944-A2FD-318A65B68E5F}"/>
              </a:ext>
            </a:extLst>
          </p:cNvPr>
          <p:cNvSpPr>
            <a:spLocks noGrp="1"/>
          </p:cNvSpPr>
          <p:nvPr>
            <p:ph idx="1"/>
          </p:nvPr>
        </p:nvSpPr>
        <p:spPr/>
        <p:txBody>
          <a:bodyPr/>
          <a:lstStyle/>
          <a:p>
            <a:r>
              <a:rPr lang="en-US" dirty="0"/>
              <a:t>At this point hard for apple/oath to do 7.1.x testing. Apple is moving on to 8x and Oath is all 7 in production with a customized build setup for all their plugins, so not easily backwards compatible to test new builds</a:t>
            </a:r>
          </a:p>
          <a:p>
            <a:r>
              <a:rPr lang="en-US" dirty="0"/>
              <a:t>If possible please help test 7x releases and 8x </a:t>
            </a:r>
            <a:r>
              <a:rPr lang="en-US"/>
              <a:t>when possible if issues are seen</a:t>
            </a:r>
            <a:endParaRPr lang="en-US" dirty="0"/>
          </a:p>
        </p:txBody>
      </p:sp>
    </p:spTree>
    <p:extLst>
      <p:ext uri="{BB962C8B-B14F-4D97-AF65-F5344CB8AC3E}">
        <p14:creationId xmlns:p14="http://schemas.microsoft.com/office/powerpoint/2010/main" val="121891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AFA2-16CF-474D-BB51-6A87F19E9202}"/>
              </a:ext>
            </a:extLst>
          </p:cNvPr>
          <p:cNvSpPr>
            <a:spLocks noGrp="1"/>
          </p:cNvSpPr>
          <p:nvPr>
            <p:ph type="title"/>
          </p:nvPr>
        </p:nvSpPr>
        <p:spPr/>
        <p:txBody>
          <a:bodyPr/>
          <a:lstStyle/>
          <a:p>
            <a:r>
              <a:rPr lang="en-US" dirty="0"/>
              <a:t>Talks</a:t>
            </a:r>
          </a:p>
        </p:txBody>
      </p:sp>
      <p:sp>
        <p:nvSpPr>
          <p:cNvPr id="3" name="Content Placeholder 2">
            <a:extLst>
              <a:ext uri="{FF2B5EF4-FFF2-40B4-BE49-F238E27FC236}">
                <a16:creationId xmlns:a16="http://schemas.microsoft.com/office/drawing/2014/main" id="{432CBEDA-0AA7-D646-8140-F710184B373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143DA89-5E49-F84A-828E-B9D59BF7FAFB}"/>
              </a:ext>
            </a:extLst>
          </p:cNvPr>
          <p:cNvPicPr>
            <a:picLocks noChangeAspect="1"/>
          </p:cNvPicPr>
          <p:nvPr/>
        </p:nvPicPr>
        <p:blipFill>
          <a:blip r:embed="rId2"/>
          <a:stretch>
            <a:fillRect/>
          </a:stretch>
        </p:blipFill>
        <p:spPr>
          <a:xfrm>
            <a:off x="3869268" y="1290838"/>
            <a:ext cx="7315200" cy="4114536"/>
          </a:xfrm>
          <a:prstGeom prst="rect">
            <a:avLst/>
          </a:prstGeom>
        </p:spPr>
      </p:pic>
    </p:spTree>
    <p:extLst>
      <p:ext uri="{BB962C8B-B14F-4D97-AF65-F5344CB8AC3E}">
        <p14:creationId xmlns:p14="http://schemas.microsoft.com/office/powerpoint/2010/main" val="1380281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7DBB-8F80-B24D-A5A6-AC68B14924D0}"/>
              </a:ext>
            </a:extLst>
          </p:cNvPr>
          <p:cNvSpPr>
            <a:spLocks noGrp="1"/>
          </p:cNvSpPr>
          <p:nvPr>
            <p:ph type="title"/>
          </p:nvPr>
        </p:nvSpPr>
        <p:spPr/>
        <p:txBody>
          <a:bodyPr/>
          <a:lstStyle/>
          <a:p>
            <a:r>
              <a:rPr lang="en-US" dirty="0"/>
              <a:t>LinkedIn </a:t>
            </a:r>
            <a:r>
              <a:rPr lang="en-US" dirty="0" err="1"/>
              <a:t>Worfklow</a:t>
            </a:r>
            <a:endParaRPr lang="en-US" dirty="0"/>
          </a:p>
        </p:txBody>
      </p:sp>
      <p:sp>
        <p:nvSpPr>
          <p:cNvPr id="3" name="Content Placeholder 2">
            <a:extLst>
              <a:ext uri="{FF2B5EF4-FFF2-40B4-BE49-F238E27FC236}">
                <a16:creationId xmlns:a16="http://schemas.microsoft.com/office/drawing/2014/main" id="{A660ED52-941F-4547-8163-7F5058A53DA9}"/>
              </a:ext>
            </a:extLst>
          </p:cNvPr>
          <p:cNvSpPr>
            <a:spLocks noGrp="1"/>
          </p:cNvSpPr>
          <p:nvPr>
            <p:ph idx="1"/>
          </p:nvPr>
        </p:nvSpPr>
        <p:spPr/>
        <p:txBody>
          <a:bodyPr/>
          <a:lstStyle/>
          <a:p>
            <a:r>
              <a:rPr lang="en-US" dirty="0"/>
              <a:t>Discussed </a:t>
            </a:r>
            <a:r>
              <a:rPr lang="en-US" dirty="0" err="1"/>
              <a:t>LinkedIns</a:t>
            </a:r>
            <a:r>
              <a:rPr lang="en-US" dirty="0"/>
              <a:t> workflow</a:t>
            </a:r>
          </a:p>
          <a:p>
            <a:pPr lvl="1"/>
            <a:r>
              <a:rPr lang="en-US" dirty="0"/>
              <a:t>Input remap requests via </a:t>
            </a:r>
            <a:r>
              <a:rPr lang="en-US" dirty="0" err="1"/>
              <a:t>jira</a:t>
            </a:r>
            <a:endParaRPr lang="en-US" dirty="0"/>
          </a:p>
          <a:p>
            <a:pPr lvl="1"/>
            <a:r>
              <a:rPr lang="en-US" dirty="0"/>
              <a:t>Generate config in </a:t>
            </a:r>
            <a:r>
              <a:rPr lang="en-US" dirty="0" err="1"/>
              <a:t>yaml</a:t>
            </a:r>
            <a:endParaRPr lang="en-US" dirty="0"/>
          </a:p>
          <a:p>
            <a:pPr lvl="1"/>
            <a:r>
              <a:rPr lang="en-US" dirty="0"/>
              <a:t>Sent to builder tool to generate config</a:t>
            </a:r>
          </a:p>
          <a:p>
            <a:pPr lvl="1"/>
            <a:r>
              <a:rPr lang="en-US" dirty="0"/>
              <a:t>Deploy to staging-&gt;test-&gt;test prod-&gt;deploy</a:t>
            </a:r>
          </a:p>
          <a:p>
            <a:pPr lvl="1"/>
            <a:r>
              <a:rPr lang="en-US" dirty="0"/>
              <a:t>Builders tool fully verifies based on </a:t>
            </a:r>
            <a:r>
              <a:rPr lang="en-US" dirty="0" err="1"/>
              <a:t>yaml</a:t>
            </a:r>
            <a:r>
              <a:rPr lang="en-US" dirty="0"/>
              <a:t> first</a:t>
            </a:r>
          </a:p>
          <a:p>
            <a:pPr lvl="1"/>
            <a:r>
              <a:rPr lang="en-US" dirty="0"/>
              <a:t>Custom ATS code to pull down changes from </a:t>
            </a:r>
            <a:r>
              <a:rPr lang="en-US" dirty="0" err="1"/>
              <a:t>github</a:t>
            </a:r>
            <a:endParaRPr lang="en-US" dirty="0"/>
          </a:p>
        </p:txBody>
      </p:sp>
    </p:spTree>
    <p:extLst>
      <p:ext uri="{BB962C8B-B14F-4D97-AF65-F5344CB8AC3E}">
        <p14:creationId xmlns:p14="http://schemas.microsoft.com/office/powerpoint/2010/main" val="191213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8043-DE60-B244-99B0-58DE2CB56CF2}"/>
              </a:ext>
            </a:extLst>
          </p:cNvPr>
          <p:cNvSpPr>
            <a:spLocks noGrp="1"/>
          </p:cNvSpPr>
          <p:nvPr>
            <p:ph type="title"/>
          </p:nvPr>
        </p:nvSpPr>
        <p:spPr/>
        <p:txBody>
          <a:bodyPr/>
          <a:lstStyle/>
          <a:p>
            <a:r>
              <a:rPr lang="en-US" dirty="0"/>
              <a:t>Current State of Range Requests</a:t>
            </a:r>
          </a:p>
        </p:txBody>
      </p:sp>
      <p:sp>
        <p:nvSpPr>
          <p:cNvPr id="3" name="Content Placeholder 2">
            <a:extLst>
              <a:ext uri="{FF2B5EF4-FFF2-40B4-BE49-F238E27FC236}">
                <a16:creationId xmlns:a16="http://schemas.microsoft.com/office/drawing/2014/main" id="{B2F45F78-2586-D042-BCFB-362AD5156DB5}"/>
              </a:ext>
            </a:extLst>
          </p:cNvPr>
          <p:cNvSpPr>
            <a:spLocks noGrp="1"/>
          </p:cNvSpPr>
          <p:nvPr>
            <p:ph idx="1"/>
          </p:nvPr>
        </p:nvSpPr>
        <p:spPr/>
        <p:txBody>
          <a:bodyPr/>
          <a:lstStyle/>
          <a:p>
            <a:r>
              <a:rPr lang="en" dirty="0"/>
              <a:t>Vanilla cache (ATS, </a:t>
            </a:r>
            <a:r>
              <a:rPr lang="en" dirty="0" err="1"/>
              <a:t>nginx</a:t>
            </a:r>
            <a:r>
              <a:rPr lang="en" dirty="0"/>
              <a:t>, </a:t>
            </a:r>
            <a:r>
              <a:rPr lang="en" dirty="0" err="1"/>
              <a:t>etc</a:t>
            </a:r>
            <a:r>
              <a:rPr lang="en" dirty="0"/>
              <a:t>)</a:t>
            </a:r>
          </a:p>
          <a:p>
            <a:pPr lvl="1"/>
            <a:r>
              <a:rPr lang="en-US" dirty="0"/>
              <a:t>Caching proxy will fetch the entire asset from the beginning</a:t>
            </a:r>
          </a:p>
          <a:p>
            <a:pPr lvl="1"/>
            <a:r>
              <a:rPr lang="en-US" dirty="0"/>
              <a:t>Will serve this request when the asset is finally cached.</a:t>
            </a:r>
          </a:p>
          <a:p>
            <a:r>
              <a:rPr lang="en" dirty="0"/>
              <a:t>Background Fetch</a:t>
            </a:r>
          </a:p>
          <a:p>
            <a:pPr lvl="1"/>
            <a:r>
              <a:rPr lang="en-US" dirty="0"/>
              <a:t>ATS plugin </a:t>
            </a:r>
            <a:r>
              <a:rPr lang="en-US" dirty="0" err="1"/>
              <a:t>background_fetch.so</a:t>
            </a:r>
            <a:r>
              <a:rPr lang="en-US" dirty="0"/>
              <a:t> (and background fill)</a:t>
            </a:r>
          </a:p>
          <a:p>
            <a:pPr lvl="1"/>
            <a:r>
              <a:rPr lang="en-US" dirty="0"/>
              <a:t>Incoming client request kicks off a full asset fetch.</a:t>
            </a:r>
          </a:p>
          <a:p>
            <a:pPr lvl="1"/>
            <a:r>
              <a:rPr lang="en-US" dirty="0"/>
              <a:t>Asset is fetched in the background independent of client connection state and ends up fully cached.</a:t>
            </a:r>
          </a:p>
          <a:p>
            <a:pPr lvl="1"/>
            <a:r>
              <a:rPr lang="en-US" dirty="0"/>
              <a:t>Clients can range request off cached data.</a:t>
            </a:r>
          </a:p>
          <a:p>
            <a:pPr lvl="1"/>
            <a:r>
              <a:rPr lang="en-US" dirty="0"/>
              <a:t>Assets can be manually precached before release.</a:t>
            </a:r>
          </a:p>
          <a:p>
            <a:pPr lvl="1"/>
            <a:endParaRPr lang="en-US" dirty="0"/>
          </a:p>
          <a:p>
            <a:pPr lvl="1"/>
            <a:endParaRPr lang="en-US" dirty="0"/>
          </a:p>
        </p:txBody>
      </p:sp>
    </p:spTree>
    <p:extLst>
      <p:ext uri="{BB962C8B-B14F-4D97-AF65-F5344CB8AC3E}">
        <p14:creationId xmlns:p14="http://schemas.microsoft.com/office/powerpoint/2010/main" val="180651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CF43-FD33-A340-BD84-F0D34F364558}"/>
              </a:ext>
            </a:extLst>
          </p:cNvPr>
          <p:cNvSpPr>
            <a:spLocks noGrp="1"/>
          </p:cNvSpPr>
          <p:nvPr>
            <p:ph type="title"/>
          </p:nvPr>
        </p:nvSpPr>
        <p:spPr/>
        <p:txBody>
          <a:bodyPr/>
          <a:lstStyle/>
          <a:p>
            <a:r>
              <a:rPr lang="en-US" dirty="0"/>
              <a:t>Facebook </a:t>
            </a:r>
            <a:r>
              <a:rPr lang="en-US" dirty="0" err="1"/>
              <a:t>Edgewall</a:t>
            </a:r>
            <a:endParaRPr lang="en-US" dirty="0"/>
          </a:p>
        </p:txBody>
      </p:sp>
      <p:sp>
        <p:nvSpPr>
          <p:cNvPr id="3" name="Content Placeholder 2">
            <a:extLst>
              <a:ext uri="{FF2B5EF4-FFF2-40B4-BE49-F238E27FC236}">
                <a16:creationId xmlns:a16="http://schemas.microsoft.com/office/drawing/2014/main" id="{033952B5-8253-DF47-AD87-9E372CB0F49F}"/>
              </a:ext>
            </a:extLst>
          </p:cNvPr>
          <p:cNvSpPr>
            <a:spLocks noGrp="1"/>
          </p:cNvSpPr>
          <p:nvPr>
            <p:ph idx="1"/>
          </p:nvPr>
        </p:nvSpPr>
        <p:spPr/>
        <p:txBody>
          <a:bodyPr/>
          <a:lstStyle/>
          <a:p>
            <a:r>
              <a:rPr lang="en-US" dirty="0"/>
              <a:t>Facebook Infrastructure</a:t>
            </a:r>
          </a:p>
          <a:p>
            <a:pPr lvl="1"/>
            <a:r>
              <a:rPr lang="en-US" dirty="0"/>
              <a:t>Uses </a:t>
            </a:r>
            <a:r>
              <a:rPr lang="en-US" dirty="0" err="1"/>
              <a:t>eBPF</a:t>
            </a:r>
            <a:r>
              <a:rPr lang="en-US" dirty="0"/>
              <a:t> as an ‘</a:t>
            </a:r>
            <a:r>
              <a:rPr lang="en-US" dirty="0" err="1"/>
              <a:t>Edgewall</a:t>
            </a:r>
            <a:r>
              <a:rPr lang="en-US" dirty="0"/>
              <a:t>’</a:t>
            </a:r>
          </a:p>
          <a:p>
            <a:pPr lvl="1"/>
            <a:r>
              <a:rPr lang="en-US" dirty="0"/>
              <a:t>Avoids expensive Iptables usages</a:t>
            </a:r>
          </a:p>
          <a:p>
            <a:pPr lvl="1"/>
            <a:r>
              <a:rPr lang="en-US" dirty="0"/>
              <a:t>Write C programs that are compiled and verified before they are run</a:t>
            </a:r>
          </a:p>
          <a:p>
            <a:pPr lvl="1"/>
            <a:r>
              <a:rPr lang="en-US" dirty="0"/>
              <a:t>Loads in to the XDP layer of many NICs drivers</a:t>
            </a:r>
          </a:p>
          <a:p>
            <a:pPr lvl="1"/>
            <a:r>
              <a:rPr lang="en-US" dirty="0"/>
              <a:t>Programs are hit before even going to the kernel stack</a:t>
            </a:r>
          </a:p>
          <a:p>
            <a:pPr lvl="1"/>
            <a:r>
              <a:rPr lang="en-US" dirty="0"/>
              <a:t>Enables load balancing and limits earlier</a:t>
            </a:r>
          </a:p>
          <a:p>
            <a:pPr lvl="1"/>
            <a:r>
              <a:rPr lang="en-US" dirty="0"/>
              <a:t>Can load BPF programs at run time</a:t>
            </a:r>
          </a:p>
        </p:txBody>
      </p:sp>
    </p:spTree>
    <p:extLst>
      <p:ext uri="{BB962C8B-B14F-4D97-AF65-F5344CB8AC3E}">
        <p14:creationId xmlns:p14="http://schemas.microsoft.com/office/powerpoint/2010/main" val="636916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06D2-85C4-EB47-B8A4-81F95913DE6A}"/>
              </a:ext>
            </a:extLst>
          </p:cNvPr>
          <p:cNvSpPr>
            <a:spLocks noGrp="1"/>
          </p:cNvSpPr>
          <p:nvPr>
            <p:ph type="title"/>
          </p:nvPr>
        </p:nvSpPr>
        <p:spPr/>
        <p:txBody>
          <a:bodyPr/>
          <a:lstStyle/>
          <a:p>
            <a:r>
              <a:rPr lang="en-US" dirty="0" err="1"/>
              <a:t>Yaml</a:t>
            </a:r>
            <a:r>
              <a:rPr lang="en-US" dirty="0"/>
              <a:t>-time</a:t>
            </a:r>
          </a:p>
        </p:txBody>
      </p:sp>
      <p:sp>
        <p:nvSpPr>
          <p:cNvPr id="3" name="Content Placeholder 2">
            <a:extLst>
              <a:ext uri="{FF2B5EF4-FFF2-40B4-BE49-F238E27FC236}">
                <a16:creationId xmlns:a16="http://schemas.microsoft.com/office/drawing/2014/main" id="{33EDE5B2-FFB7-7B40-836C-B036BF2357B2}"/>
              </a:ext>
            </a:extLst>
          </p:cNvPr>
          <p:cNvSpPr>
            <a:spLocks noGrp="1"/>
          </p:cNvSpPr>
          <p:nvPr>
            <p:ph idx="1"/>
          </p:nvPr>
        </p:nvSpPr>
        <p:spPr/>
        <p:txBody>
          <a:bodyPr/>
          <a:lstStyle/>
          <a:p>
            <a:r>
              <a:rPr lang="en-US" dirty="0"/>
              <a:t>YAML is coming</a:t>
            </a:r>
          </a:p>
          <a:p>
            <a:pPr lvl="1"/>
            <a:r>
              <a:rPr lang="en-US" dirty="0"/>
              <a:t>Currently only logging config in ATS 8, full changes in ATS 9</a:t>
            </a:r>
          </a:p>
          <a:p>
            <a:pPr lvl="1"/>
            <a:r>
              <a:rPr lang="en-US" dirty="0"/>
              <a:t>We will need a lot of work and help in ATC to handle supporting this once the formats are complete</a:t>
            </a:r>
          </a:p>
          <a:p>
            <a:pPr lvl="1"/>
            <a:r>
              <a:rPr lang="en-US" dirty="0"/>
              <a:t>AMC working on canned-</a:t>
            </a:r>
            <a:r>
              <a:rPr lang="en-US" dirty="0" err="1"/>
              <a:t>yaml</a:t>
            </a:r>
            <a:r>
              <a:rPr lang="en-US" dirty="0"/>
              <a:t>. Create a </a:t>
            </a:r>
            <a:r>
              <a:rPr lang="en-US" dirty="0" err="1"/>
              <a:t>json</a:t>
            </a:r>
            <a:r>
              <a:rPr lang="en-US" dirty="0"/>
              <a:t> schema first which can then create parsing code and verification for you automatically</a:t>
            </a:r>
          </a:p>
          <a:p>
            <a:pPr lvl="1"/>
            <a:r>
              <a:rPr lang="en-US" dirty="0"/>
              <a:t>Questions? Ask Randall the YAML master </a:t>
            </a:r>
            <a:r>
              <a:rPr lang="en-US" dirty="0">
                <a:sym typeface="Wingdings" pitchFamily="2" charset="2"/>
              </a:rPr>
              <a:t></a:t>
            </a:r>
            <a:endParaRPr lang="en-US" dirty="0"/>
          </a:p>
        </p:txBody>
      </p:sp>
    </p:spTree>
    <p:extLst>
      <p:ext uri="{BB962C8B-B14F-4D97-AF65-F5344CB8AC3E}">
        <p14:creationId xmlns:p14="http://schemas.microsoft.com/office/powerpoint/2010/main" val="311238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5FB6-42C4-7C4B-85C7-179E1A94106F}"/>
              </a:ext>
            </a:extLst>
          </p:cNvPr>
          <p:cNvSpPr>
            <a:spLocks noGrp="1"/>
          </p:cNvSpPr>
          <p:nvPr>
            <p:ph type="title"/>
          </p:nvPr>
        </p:nvSpPr>
        <p:spPr/>
        <p:txBody>
          <a:bodyPr/>
          <a:lstStyle/>
          <a:p>
            <a:r>
              <a:rPr lang="en-US" dirty="0" err="1"/>
              <a:t>Runroot</a:t>
            </a:r>
            <a:endParaRPr lang="en-US" dirty="0"/>
          </a:p>
        </p:txBody>
      </p:sp>
      <p:sp>
        <p:nvSpPr>
          <p:cNvPr id="3" name="Content Placeholder 2">
            <a:extLst>
              <a:ext uri="{FF2B5EF4-FFF2-40B4-BE49-F238E27FC236}">
                <a16:creationId xmlns:a16="http://schemas.microsoft.com/office/drawing/2014/main" id="{0D18AF71-5EEF-9C48-951B-D3B76AB57BD0}"/>
              </a:ext>
            </a:extLst>
          </p:cNvPr>
          <p:cNvSpPr>
            <a:spLocks noGrp="1"/>
          </p:cNvSpPr>
          <p:nvPr>
            <p:ph idx="1"/>
          </p:nvPr>
        </p:nvSpPr>
        <p:spPr/>
        <p:txBody>
          <a:bodyPr/>
          <a:lstStyle/>
          <a:p>
            <a:r>
              <a:rPr lang="en-US" dirty="0"/>
              <a:t>Sandboxing for ATS installs</a:t>
            </a:r>
          </a:p>
          <a:p>
            <a:pPr lvl="1"/>
            <a:r>
              <a:rPr lang="en-US" dirty="0"/>
              <a:t>Can define layout at runtime via YAML file</a:t>
            </a:r>
          </a:p>
          <a:p>
            <a:pPr lvl="1"/>
            <a:r>
              <a:rPr lang="en-US" dirty="0"/>
              <a:t>Verified via </a:t>
            </a:r>
            <a:r>
              <a:rPr lang="en-US" dirty="0" err="1"/>
              <a:t>traffic_layout</a:t>
            </a:r>
            <a:r>
              <a:rPr lang="en-US" dirty="0"/>
              <a:t> tool</a:t>
            </a:r>
          </a:p>
          <a:p>
            <a:pPr lvl="1"/>
            <a:r>
              <a:rPr lang="en-US" dirty="0"/>
              <a:t>Currently used at yahoo for development, testing, and deployment of packages with relocation</a:t>
            </a:r>
          </a:p>
        </p:txBody>
      </p:sp>
    </p:spTree>
    <p:extLst>
      <p:ext uri="{BB962C8B-B14F-4D97-AF65-F5344CB8AC3E}">
        <p14:creationId xmlns:p14="http://schemas.microsoft.com/office/powerpoint/2010/main" val="94240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77E4-B945-564E-977F-5CF630428069}"/>
              </a:ext>
            </a:extLst>
          </p:cNvPr>
          <p:cNvSpPr>
            <a:spLocks noGrp="1"/>
          </p:cNvSpPr>
          <p:nvPr>
            <p:ph type="title"/>
          </p:nvPr>
        </p:nvSpPr>
        <p:spPr/>
        <p:txBody>
          <a:bodyPr/>
          <a:lstStyle/>
          <a:p>
            <a:r>
              <a:rPr lang="en-US" dirty="0"/>
              <a:t>SSL</a:t>
            </a:r>
          </a:p>
        </p:txBody>
      </p:sp>
      <p:sp>
        <p:nvSpPr>
          <p:cNvPr id="3" name="Content Placeholder 2">
            <a:extLst>
              <a:ext uri="{FF2B5EF4-FFF2-40B4-BE49-F238E27FC236}">
                <a16:creationId xmlns:a16="http://schemas.microsoft.com/office/drawing/2014/main" id="{7A903610-0A25-3847-9CE5-CCC4092A368F}"/>
              </a:ext>
            </a:extLst>
          </p:cNvPr>
          <p:cNvSpPr>
            <a:spLocks noGrp="1"/>
          </p:cNvSpPr>
          <p:nvPr>
            <p:ph idx="1"/>
          </p:nvPr>
        </p:nvSpPr>
        <p:spPr/>
        <p:txBody>
          <a:bodyPr/>
          <a:lstStyle/>
          <a:p>
            <a:r>
              <a:rPr lang="en-US" dirty="0" err="1"/>
              <a:t>Openssl</a:t>
            </a:r>
            <a:r>
              <a:rPr lang="en-US" dirty="0"/>
              <a:t> 1.1/1.1.1 support is coming</a:t>
            </a:r>
          </a:p>
          <a:p>
            <a:pPr lvl="1"/>
            <a:r>
              <a:rPr lang="en-US" dirty="0"/>
              <a:t>Brings major performance gains</a:t>
            </a:r>
          </a:p>
          <a:p>
            <a:r>
              <a:rPr lang="en-US" dirty="0"/>
              <a:t>Yahoo </a:t>
            </a:r>
            <a:r>
              <a:rPr lang="en-US" dirty="0" err="1"/>
              <a:t>opensourcing</a:t>
            </a:r>
            <a:endParaRPr lang="en-US" dirty="0"/>
          </a:p>
          <a:p>
            <a:pPr lvl="1"/>
            <a:r>
              <a:rPr lang="en-US" dirty="0"/>
              <a:t>Session reuse plugin</a:t>
            </a:r>
          </a:p>
          <a:p>
            <a:pPr lvl="2"/>
            <a:r>
              <a:rPr lang="en-US" dirty="0"/>
              <a:t>Allows re-use using </a:t>
            </a:r>
            <a:r>
              <a:rPr lang="en-US" dirty="0" err="1"/>
              <a:t>redis</a:t>
            </a:r>
            <a:r>
              <a:rPr lang="en-US" dirty="0"/>
              <a:t> across a cluster to manage sessions</a:t>
            </a:r>
          </a:p>
          <a:p>
            <a:pPr lvl="1"/>
            <a:r>
              <a:rPr lang="en-US" dirty="0"/>
              <a:t>Crypto Proxy</a:t>
            </a:r>
          </a:p>
          <a:p>
            <a:pPr lvl="2"/>
            <a:r>
              <a:rPr lang="en-US" dirty="0"/>
              <a:t>Uses new </a:t>
            </a:r>
            <a:r>
              <a:rPr lang="en-US" dirty="0" err="1"/>
              <a:t>openssl</a:t>
            </a:r>
            <a:r>
              <a:rPr lang="en-US" dirty="0"/>
              <a:t> </a:t>
            </a:r>
            <a:r>
              <a:rPr lang="en-US" dirty="0" err="1"/>
              <a:t>async</a:t>
            </a:r>
            <a:r>
              <a:rPr lang="en-US" dirty="0"/>
              <a:t> jobs</a:t>
            </a:r>
          </a:p>
          <a:p>
            <a:pPr lvl="2"/>
            <a:r>
              <a:rPr lang="en-US" dirty="0"/>
              <a:t>Handles crypto on behalf of ATS</a:t>
            </a:r>
          </a:p>
        </p:txBody>
      </p:sp>
    </p:spTree>
    <p:extLst>
      <p:ext uri="{BB962C8B-B14F-4D97-AF65-F5344CB8AC3E}">
        <p14:creationId xmlns:p14="http://schemas.microsoft.com/office/powerpoint/2010/main" val="354775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AB64-E809-E74E-8425-59F068419936}"/>
              </a:ext>
            </a:extLst>
          </p:cNvPr>
          <p:cNvSpPr>
            <a:spLocks noGrp="1"/>
          </p:cNvSpPr>
          <p:nvPr>
            <p:ph type="title"/>
          </p:nvPr>
        </p:nvSpPr>
        <p:spPr/>
        <p:txBody>
          <a:bodyPr/>
          <a:lstStyle/>
          <a:p>
            <a:r>
              <a:rPr lang="en-US" dirty="0" err="1"/>
              <a:t>Voluspa</a:t>
            </a:r>
            <a:endParaRPr lang="en-US" dirty="0"/>
          </a:p>
        </p:txBody>
      </p:sp>
      <p:sp>
        <p:nvSpPr>
          <p:cNvPr id="3" name="Content Placeholder 2">
            <a:extLst>
              <a:ext uri="{FF2B5EF4-FFF2-40B4-BE49-F238E27FC236}">
                <a16:creationId xmlns:a16="http://schemas.microsoft.com/office/drawing/2014/main" id="{A2126D85-E755-EB45-91AB-5BB4E0DB90BB}"/>
              </a:ext>
            </a:extLst>
          </p:cNvPr>
          <p:cNvSpPr>
            <a:spLocks noGrp="1"/>
          </p:cNvSpPr>
          <p:nvPr>
            <p:ph idx="1"/>
          </p:nvPr>
        </p:nvSpPr>
        <p:spPr/>
        <p:txBody>
          <a:bodyPr/>
          <a:lstStyle/>
          <a:p>
            <a:r>
              <a:rPr lang="en-US" dirty="0"/>
              <a:t>Wait one hour</a:t>
            </a:r>
          </a:p>
        </p:txBody>
      </p:sp>
    </p:spTree>
    <p:extLst>
      <p:ext uri="{BB962C8B-B14F-4D97-AF65-F5344CB8AC3E}">
        <p14:creationId xmlns:p14="http://schemas.microsoft.com/office/powerpoint/2010/main" val="57116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24EB-28B7-EE47-8127-3D9FD4C5BA7E}"/>
              </a:ext>
            </a:extLst>
          </p:cNvPr>
          <p:cNvSpPr>
            <a:spLocks noGrp="1"/>
          </p:cNvSpPr>
          <p:nvPr>
            <p:ph type="title"/>
          </p:nvPr>
        </p:nvSpPr>
        <p:spPr/>
        <p:txBody>
          <a:bodyPr/>
          <a:lstStyle/>
          <a:p>
            <a:r>
              <a:rPr lang="en-US" dirty="0"/>
              <a:t>Plugins</a:t>
            </a:r>
          </a:p>
        </p:txBody>
      </p:sp>
      <p:sp>
        <p:nvSpPr>
          <p:cNvPr id="3" name="Content Placeholder 2">
            <a:extLst>
              <a:ext uri="{FF2B5EF4-FFF2-40B4-BE49-F238E27FC236}">
                <a16:creationId xmlns:a16="http://schemas.microsoft.com/office/drawing/2014/main" id="{5EFD8AD1-C025-E240-9FDF-7D12570637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4197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3145-19FF-084C-916A-2C70E7F722C8}"/>
              </a:ext>
            </a:extLst>
          </p:cNvPr>
          <p:cNvSpPr>
            <a:spLocks noGrp="1"/>
          </p:cNvSpPr>
          <p:nvPr>
            <p:ph type="title"/>
          </p:nvPr>
        </p:nvSpPr>
        <p:spPr/>
        <p:txBody>
          <a:bodyPr/>
          <a:lstStyle/>
          <a:p>
            <a:r>
              <a:rPr lang="en-US" dirty="0"/>
              <a:t>Prefetch</a:t>
            </a:r>
          </a:p>
        </p:txBody>
      </p:sp>
      <p:sp>
        <p:nvSpPr>
          <p:cNvPr id="3" name="Content Placeholder 2">
            <a:extLst>
              <a:ext uri="{FF2B5EF4-FFF2-40B4-BE49-F238E27FC236}">
                <a16:creationId xmlns:a16="http://schemas.microsoft.com/office/drawing/2014/main" id="{A32F5CF4-8B2D-D141-AF9E-7693BA0D0B8A}"/>
              </a:ext>
            </a:extLst>
          </p:cNvPr>
          <p:cNvSpPr>
            <a:spLocks noGrp="1"/>
          </p:cNvSpPr>
          <p:nvPr>
            <p:ph idx="1"/>
          </p:nvPr>
        </p:nvSpPr>
        <p:spPr/>
        <p:txBody>
          <a:bodyPr/>
          <a:lstStyle/>
          <a:p>
            <a:r>
              <a:rPr lang="en-US" dirty="0"/>
              <a:t>Uses pattern matching to schedule consecutive fetches of future requests</a:t>
            </a:r>
          </a:p>
          <a:p>
            <a:r>
              <a:rPr lang="en-US" dirty="0"/>
              <a:t>Always attempts to cancel requests</a:t>
            </a:r>
          </a:p>
          <a:p>
            <a:r>
              <a:rPr lang="en-US" dirty="0"/>
              <a:t>Based on </a:t>
            </a:r>
            <a:r>
              <a:rPr lang="en-US" dirty="0" err="1"/>
              <a:t>cachekey</a:t>
            </a:r>
            <a:r>
              <a:rPr lang="en-US" dirty="0"/>
              <a:t> to avoid lookups</a:t>
            </a:r>
          </a:p>
          <a:p>
            <a:r>
              <a:rPr lang="en-US" dirty="0"/>
              <a:t>Very useful in warming a cold cache</a:t>
            </a:r>
          </a:p>
        </p:txBody>
      </p:sp>
    </p:spTree>
    <p:extLst>
      <p:ext uri="{BB962C8B-B14F-4D97-AF65-F5344CB8AC3E}">
        <p14:creationId xmlns:p14="http://schemas.microsoft.com/office/powerpoint/2010/main" val="1098309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BECE-DC8B-354F-AD31-4EBDFAE4ECE3}"/>
              </a:ext>
            </a:extLst>
          </p:cNvPr>
          <p:cNvSpPr>
            <a:spLocks noGrp="1"/>
          </p:cNvSpPr>
          <p:nvPr>
            <p:ph type="title"/>
          </p:nvPr>
        </p:nvSpPr>
        <p:spPr/>
        <p:txBody>
          <a:bodyPr/>
          <a:lstStyle/>
          <a:p>
            <a:r>
              <a:rPr lang="en-US" dirty="0" err="1"/>
              <a:t>LuaJIT</a:t>
            </a:r>
            <a:r>
              <a:rPr lang="en-US" dirty="0"/>
              <a:t> FFI</a:t>
            </a:r>
          </a:p>
        </p:txBody>
      </p:sp>
      <p:sp>
        <p:nvSpPr>
          <p:cNvPr id="3" name="Content Placeholder 2">
            <a:extLst>
              <a:ext uri="{FF2B5EF4-FFF2-40B4-BE49-F238E27FC236}">
                <a16:creationId xmlns:a16="http://schemas.microsoft.com/office/drawing/2014/main" id="{4F350F3F-3C4C-044A-A2E0-80F8B8B99720}"/>
              </a:ext>
            </a:extLst>
          </p:cNvPr>
          <p:cNvSpPr>
            <a:spLocks noGrp="1"/>
          </p:cNvSpPr>
          <p:nvPr>
            <p:ph idx="1"/>
          </p:nvPr>
        </p:nvSpPr>
        <p:spPr/>
        <p:txBody>
          <a:bodyPr/>
          <a:lstStyle/>
          <a:p>
            <a:r>
              <a:rPr lang="en-US" dirty="0"/>
              <a:t>Adds FFI support in </a:t>
            </a:r>
            <a:r>
              <a:rPr lang="en-US" dirty="0" err="1"/>
              <a:t>luajit</a:t>
            </a:r>
            <a:endParaRPr lang="en-US" dirty="0"/>
          </a:p>
          <a:p>
            <a:pPr lvl="1"/>
            <a:r>
              <a:rPr lang="en-US" dirty="0"/>
              <a:t>Can call external C functions and data types</a:t>
            </a:r>
          </a:p>
          <a:p>
            <a:pPr lvl="1"/>
            <a:r>
              <a:rPr lang="en-US" dirty="0"/>
              <a:t>Just like Lua FFI</a:t>
            </a:r>
          </a:p>
          <a:p>
            <a:pPr lvl="1"/>
            <a:r>
              <a:rPr lang="en-US" dirty="0"/>
              <a:t>Adding support for full </a:t>
            </a:r>
            <a:r>
              <a:rPr lang="en-US" dirty="0" err="1"/>
              <a:t>lua</a:t>
            </a:r>
            <a:r>
              <a:rPr lang="en-US" dirty="0"/>
              <a:t> instead of just </a:t>
            </a:r>
            <a:r>
              <a:rPr lang="en-US" dirty="0" err="1"/>
              <a:t>luajit</a:t>
            </a:r>
            <a:endParaRPr lang="en-US" dirty="0"/>
          </a:p>
        </p:txBody>
      </p:sp>
    </p:spTree>
    <p:extLst>
      <p:ext uri="{BB962C8B-B14F-4D97-AF65-F5344CB8AC3E}">
        <p14:creationId xmlns:p14="http://schemas.microsoft.com/office/powerpoint/2010/main" val="50396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33AE-A20C-444F-A126-1431C37D0D81}"/>
              </a:ext>
            </a:extLst>
          </p:cNvPr>
          <p:cNvSpPr>
            <a:spLocks noGrp="1"/>
          </p:cNvSpPr>
          <p:nvPr>
            <p:ph type="title"/>
          </p:nvPr>
        </p:nvSpPr>
        <p:spPr/>
        <p:txBody>
          <a:bodyPr/>
          <a:lstStyle/>
          <a:p>
            <a:r>
              <a:rPr lang="en-US" dirty="0" err="1"/>
              <a:t>Magick</a:t>
            </a:r>
            <a:endParaRPr lang="en-US" dirty="0"/>
          </a:p>
        </p:txBody>
      </p:sp>
      <p:sp>
        <p:nvSpPr>
          <p:cNvPr id="3" name="Content Placeholder 2">
            <a:extLst>
              <a:ext uri="{FF2B5EF4-FFF2-40B4-BE49-F238E27FC236}">
                <a16:creationId xmlns:a16="http://schemas.microsoft.com/office/drawing/2014/main" id="{A2F5B989-1EA6-E545-937B-D9776B1A576D}"/>
              </a:ext>
            </a:extLst>
          </p:cNvPr>
          <p:cNvSpPr>
            <a:spLocks noGrp="1"/>
          </p:cNvSpPr>
          <p:nvPr>
            <p:ph idx="1"/>
          </p:nvPr>
        </p:nvSpPr>
        <p:spPr/>
        <p:txBody>
          <a:bodyPr/>
          <a:lstStyle/>
          <a:p>
            <a:r>
              <a:rPr lang="en-US" dirty="0"/>
              <a:t>Adds </a:t>
            </a:r>
            <a:r>
              <a:rPr lang="en-US" dirty="0" err="1"/>
              <a:t>imagemagick</a:t>
            </a:r>
            <a:r>
              <a:rPr lang="en-US" dirty="0"/>
              <a:t> support in ATS</a:t>
            </a:r>
          </a:p>
          <a:p>
            <a:pPr lvl="1"/>
            <a:r>
              <a:rPr lang="en-US" dirty="0"/>
              <a:t>Base64 encodes command line </a:t>
            </a:r>
            <a:r>
              <a:rPr lang="en-US" dirty="0" err="1"/>
              <a:t>params</a:t>
            </a:r>
            <a:r>
              <a:rPr lang="en-US" dirty="0"/>
              <a:t> in query </a:t>
            </a:r>
            <a:r>
              <a:rPr lang="en-US" dirty="0" err="1"/>
              <a:t>params</a:t>
            </a:r>
            <a:endParaRPr lang="en-US" dirty="0"/>
          </a:p>
          <a:p>
            <a:pPr lvl="1"/>
            <a:r>
              <a:rPr lang="en-US" dirty="0"/>
              <a:t>Can do anything </a:t>
            </a:r>
            <a:r>
              <a:rPr lang="en-US" dirty="0" err="1"/>
              <a:t>imagemagick</a:t>
            </a:r>
            <a:r>
              <a:rPr lang="en-US" dirty="0"/>
              <a:t> can do and then cache result</a:t>
            </a:r>
          </a:p>
        </p:txBody>
      </p:sp>
    </p:spTree>
    <p:extLst>
      <p:ext uri="{BB962C8B-B14F-4D97-AF65-F5344CB8AC3E}">
        <p14:creationId xmlns:p14="http://schemas.microsoft.com/office/powerpoint/2010/main" val="298488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8B26-DF78-594C-8ACF-FFB76198DF37}"/>
              </a:ext>
            </a:extLst>
          </p:cNvPr>
          <p:cNvSpPr>
            <a:spLocks noGrp="1"/>
          </p:cNvSpPr>
          <p:nvPr>
            <p:ph type="title"/>
          </p:nvPr>
        </p:nvSpPr>
        <p:spPr/>
        <p:txBody>
          <a:bodyPr/>
          <a:lstStyle/>
          <a:p>
            <a:r>
              <a:rPr lang="en-US" dirty="0"/>
              <a:t>Traffic Dump/Sanitize/Certify</a:t>
            </a:r>
          </a:p>
        </p:txBody>
      </p:sp>
      <p:sp>
        <p:nvSpPr>
          <p:cNvPr id="3" name="Content Placeholder 2">
            <a:extLst>
              <a:ext uri="{FF2B5EF4-FFF2-40B4-BE49-F238E27FC236}">
                <a16:creationId xmlns:a16="http://schemas.microsoft.com/office/drawing/2014/main" id="{3EADFBD9-F7EA-2A4A-9CB1-DBD13A84D651}"/>
              </a:ext>
            </a:extLst>
          </p:cNvPr>
          <p:cNvSpPr>
            <a:spLocks noGrp="1"/>
          </p:cNvSpPr>
          <p:nvPr>
            <p:ph idx="1"/>
          </p:nvPr>
        </p:nvSpPr>
        <p:spPr/>
        <p:txBody>
          <a:bodyPr/>
          <a:lstStyle/>
          <a:p>
            <a:r>
              <a:rPr lang="en-US" dirty="0"/>
              <a:t>Dump</a:t>
            </a:r>
          </a:p>
          <a:p>
            <a:pPr lvl="1"/>
            <a:r>
              <a:rPr lang="en-US" dirty="0"/>
              <a:t>Replay testing – captures </a:t>
            </a:r>
            <a:r>
              <a:rPr lang="en-US" dirty="0" err="1"/>
              <a:t>ats</a:t>
            </a:r>
            <a:r>
              <a:rPr lang="en-US" dirty="0"/>
              <a:t> traffic in to a </a:t>
            </a:r>
            <a:r>
              <a:rPr lang="en-US" dirty="0" err="1"/>
              <a:t>json</a:t>
            </a:r>
            <a:r>
              <a:rPr lang="en-US" dirty="0"/>
              <a:t> file</a:t>
            </a:r>
          </a:p>
          <a:p>
            <a:pPr lvl="1"/>
            <a:r>
              <a:rPr lang="en-US" dirty="0"/>
              <a:t>Can do sampling</a:t>
            </a:r>
          </a:p>
          <a:p>
            <a:pPr lvl="1"/>
            <a:r>
              <a:rPr lang="en-US" dirty="0"/>
              <a:t>Contains timestamps, headers, UA</a:t>
            </a:r>
          </a:p>
          <a:p>
            <a:pPr lvl="1"/>
            <a:r>
              <a:rPr lang="en-US" dirty="0"/>
              <a:t>Replay to Replay dumps for verification</a:t>
            </a:r>
          </a:p>
          <a:p>
            <a:r>
              <a:rPr lang="en-US" dirty="0"/>
              <a:t>Sanitizer</a:t>
            </a:r>
          </a:p>
          <a:p>
            <a:pPr lvl="1"/>
            <a:r>
              <a:rPr lang="en-US" dirty="0"/>
              <a:t>Python script to remove IPs, metadata, etc. Filters</a:t>
            </a:r>
          </a:p>
          <a:p>
            <a:r>
              <a:rPr lang="en-US" dirty="0"/>
              <a:t>Certifier</a:t>
            </a:r>
          </a:p>
          <a:p>
            <a:pPr lvl="1"/>
            <a:r>
              <a:rPr lang="en-US" dirty="0"/>
              <a:t>Map of certs – Loads up cert from disk or </a:t>
            </a:r>
            <a:r>
              <a:rPr lang="en-US" dirty="0" err="1"/>
              <a:t>autogen</a:t>
            </a:r>
            <a:endParaRPr lang="en-US" dirty="0"/>
          </a:p>
          <a:p>
            <a:pPr lvl="1"/>
            <a:r>
              <a:rPr lang="en-US" dirty="0"/>
              <a:t>Used as a hack to spy on unknown device in data center</a:t>
            </a:r>
          </a:p>
          <a:p>
            <a:endParaRPr lang="en-US" dirty="0"/>
          </a:p>
        </p:txBody>
      </p:sp>
    </p:spTree>
    <p:extLst>
      <p:ext uri="{BB962C8B-B14F-4D97-AF65-F5344CB8AC3E}">
        <p14:creationId xmlns:p14="http://schemas.microsoft.com/office/powerpoint/2010/main" val="304907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F7FB-FEE9-404A-8CCD-994A48A69FA8}"/>
              </a:ext>
            </a:extLst>
          </p:cNvPr>
          <p:cNvSpPr>
            <a:spLocks noGrp="1"/>
          </p:cNvSpPr>
          <p:nvPr>
            <p:ph type="title"/>
          </p:nvPr>
        </p:nvSpPr>
        <p:spPr/>
        <p:txBody>
          <a:bodyPr/>
          <a:lstStyle/>
          <a:p>
            <a:r>
              <a:rPr lang="en-US" dirty="0"/>
              <a:t>Current Solutions</a:t>
            </a:r>
          </a:p>
        </p:txBody>
      </p:sp>
      <p:sp>
        <p:nvSpPr>
          <p:cNvPr id="3" name="Content Placeholder 2">
            <a:extLst>
              <a:ext uri="{FF2B5EF4-FFF2-40B4-BE49-F238E27FC236}">
                <a16:creationId xmlns:a16="http://schemas.microsoft.com/office/drawing/2014/main" id="{8049470C-EEC9-A444-8AAD-DBEB3F287F91}"/>
              </a:ext>
            </a:extLst>
          </p:cNvPr>
          <p:cNvSpPr>
            <a:spLocks noGrp="1"/>
          </p:cNvSpPr>
          <p:nvPr>
            <p:ph idx="1"/>
          </p:nvPr>
        </p:nvSpPr>
        <p:spPr/>
        <p:txBody>
          <a:bodyPr/>
          <a:lstStyle/>
          <a:p>
            <a:r>
              <a:rPr lang="en" dirty="0"/>
              <a:t>Cache Range Requests</a:t>
            </a:r>
          </a:p>
          <a:p>
            <a:pPr lvl="1"/>
            <a:r>
              <a:rPr lang="en-US" dirty="0"/>
              <a:t>Each range request is its own cache key.</a:t>
            </a:r>
          </a:p>
          <a:p>
            <a:pPr lvl="1"/>
            <a:r>
              <a:rPr lang="en-US" dirty="0"/>
              <a:t>Only works for very well behaved clients who block their requests</a:t>
            </a:r>
          </a:p>
          <a:p>
            <a:r>
              <a:rPr lang="en" dirty="0"/>
              <a:t>HLS/MPEG-DASH</a:t>
            </a:r>
          </a:p>
          <a:p>
            <a:pPr lvl="1"/>
            <a:r>
              <a:rPr lang="en-US" dirty="0"/>
              <a:t>Origin does pre-processing</a:t>
            </a:r>
          </a:p>
          <a:p>
            <a:pPr lvl="1"/>
            <a:r>
              <a:rPr lang="en-US" dirty="0"/>
              <a:t>Depends on the origin maintainers</a:t>
            </a:r>
          </a:p>
          <a:p>
            <a:pPr lvl="1"/>
            <a:r>
              <a:rPr lang="en-US" dirty="0"/>
              <a:t>Only valid for audio/video</a:t>
            </a:r>
          </a:p>
          <a:p>
            <a:r>
              <a:rPr lang="en-US" dirty="0"/>
              <a:t>N</a:t>
            </a:r>
            <a:r>
              <a:rPr lang="en" dirty="0" err="1"/>
              <a:t>ginx</a:t>
            </a:r>
            <a:endParaRPr lang="en" dirty="0"/>
          </a:p>
          <a:p>
            <a:pPr lvl="1"/>
            <a:r>
              <a:rPr lang="en-US" dirty="0"/>
              <a:t>Has had support for range caching since Dec 2015.</a:t>
            </a:r>
          </a:p>
          <a:p>
            <a:pPr lvl="1"/>
            <a:r>
              <a:rPr lang="en-US" dirty="0"/>
              <a:t>Can be used in concert with ATS to better handle range requests.</a:t>
            </a:r>
          </a:p>
          <a:p>
            <a:pPr lvl="1"/>
            <a:endParaRPr lang="en-US" dirty="0"/>
          </a:p>
        </p:txBody>
      </p:sp>
    </p:spTree>
    <p:extLst>
      <p:ext uri="{BB962C8B-B14F-4D97-AF65-F5344CB8AC3E}">
        <p14:creationId xmlns:p14="http://schemas.microsoft.com/office/powerpoint/2010/main" val="4100873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9B63-632E-0049-8B90-C133F1A42A58}"/>
              </a:ext>
            </a:extLst>
          </p:cNvPr>
          <p:cNvSpPr>
            <a:spLocks noGrp="1"/>
          </p:cNvSpPr>
          <p:nvPr>
            <p:ph type="title"/>
          </p:nvPr>
        </p:nvSpPr>
        <p:spPr/>
        <p:txBody>
          <a:bodyPr/>
          <a:lstStyle/>
          <a:p>
            <a:r>
              <a:rPr lang="en-US" dirty="0" err="1"/>
              <a:t>Nexthop</a:t>
            </a:r>
            <a:r>
              <a:rPr lang="en-US" dirty="0"/>
              <a:t> discussions</a:t>
            </a:r>
          </a:p>
        </p:txBody>
      </p:sp>
      <p:sp>
        <p:nvSpPr>
          <p:cNvPr id="3" name="Content Placeholder 2">
            <a:extLst>
              <a:ext uri="{FF2B5EF4-FFF2-40B4-BE49-F238E27FC236}">
                <a16:creationId xmlns:a16="http://schemas.microsoft.com/office/drawing/2014/main" id="{7A99FA40-7012-2A4D-951F-BCEA8A4140F4}"/>
              </a:ext>
            </a:extLst>
          </p:cNvPr>
          <p:cNvSpPr>
            <a:spLocks noGrp="1"/>
          </p:cNvSpPr>
          <p:nvPr>
            <p:ph idx="1"/>
          </p:nvPr>
        </p:nvSpPr>
        <p:spPr/>
        <p:txBody>
          <a:bodyPr/>
          <a:lstStyle/>
          <a:p>
            <a:r>
              <a:rPr lang="en-US" dirty="0"/>
              <a:t>See John’s presentation next</a:t>
            </a:r>
          </a:p>
        </p:txBody>
      </p:sp>
    </p:spTree>
    <p:extLst>
      <p:ext uri="{BB962C8B-B14F-4D97-AF65-F5344CB8AC3E}">
        <p14:creationId xmlns:p14="http://schemas.microsoft.com/office/powerpoint/2010/main" val="2784435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294D-565A-DE4D-A8F2-24FB57D386EB}"/>
              </a:ext>
            </a:extLst>
          </p:cNvPr>
          <p:cNvSpPr>
            <a:spLocks noGrp="1"/>
          </p:cNvSpPr>
          <p:nvPr>
            <p:ph type="title"/>
          </p:nvPr>
        </p:nvSpPr>
        <p:spPr/>
        <p:txBody>
          <a:bodyPr/>
          <a:lstStyle/>
          <a:p>
            <a:r>
              <a:rPr lang="en-US" dirty="0"/>
              <a:t>One final issue</a:t>
            </a:r>
          </a:p>
        </p:txBody>
      </p:sp>
      <p:sp>
        <p:nvSpPr>
          <p:cNvPr id="3" name="Content Placeholder 2">
            <a:extLst>
              <a:ext uri="{FF2B5EF4-FFF2-40B4-BE49-F238E27FC236}">
                <a16:creationId xmlns:a16="http://schemas.microsoft.com/office/drawing/2014/main" id="{890FAB12-3909-D74A-BBE8-C02A6D41FBBA}"/>
              </a:ext>
            </a:extLst>
          </p:cNvPr>
          <p:cNvSpPr>
            <a:spLocks noGrp="1"/>
          </p:cNvSpPr>
          <p:nvPr>
            <p:ph idx="1"/>
          </p:nvPr>
        </p:nvSpPr>
        <p:spPr/>
        <p:txBody>
          <a:bodyPr/>
          <a:lstStyle/>
          <a:p>
            <a:r>
              <a:rPr lang="en-US" dirty="0"/>
              <a:t>A warning from one issue we saw</a:t>
            </a:r>
          </a:p>
          <a:p>
            <a:pPr lvl="1"/>
            <a:r>
              <a:rPr lang="en-US" dirty="0"/>
              <a:t>In 7x logging config is handled by </a:t>
            </a:r>
            <a:r>
              <a:rPr lang="en-US" dirty="0" err="1"/>
              <a:t>luajit</a:t>
            </a:r>
            <a:endParaRPr lang="en-US" dirty="0"/>
          </a:p>
          <a:p>
            <a:pPr lvl="1"/>
            <a:r>
              <a:rPr lang="en-US" dirty="0"/>
              <a:t>On many of our servers </a:t>
            </a:r>
            <a:r>
              <a:rPr lang="en-US" dirty="0" err="1"/>
              <a:t>luajit</a:t>
            </a:r>
            <a:r>
              <a:rPr lang="en-US" dirty="0"/>
              <a:t> was unable to allocate due to its memory restrictions</a:t>
            </a:r>
          </a:p>
          <a:p>
            <a:pPr lvl="1"/>
            <a:r>
              <a:rPr lang="en-US" dirty="0"/>
              <a:t>This caused multiple ATS crashes (to say the least) because when ort would run it would hit a config reload which would attempt to reload the </a:t>
            </a:r>
            <a:r>
              <a:rPr lang="en-US" dirty="0" err="1"/>
              <a:t>logging.config</a:t>
            </a:r>
            <a:r>
              <a:rPr lang="en-US" dirty="0"/>
              <a:t>, causing a crash</a:t>
            </a:r>
          </a:p>
          <a:p>
            <a:pPr lvl="1"/>
            <a:r>
              <a:rPr lang="en-US" dirty="0"/>
              <a:t>Change we made is in </a:t>
            </a:r>
            <a:r>
              <a:rPr lang="en-US" dirty="0">
                <a:hlinkClick r:id="rId2"/>
              </a:rPr>
              <a:t>https://github.com/apache/trafficserver/pull/4355</a:t>
            </a:r>
            <a:r>
              <a:rPr lang="en-US" dirty="0"/>
              <a:t> </a:t>
            </a:r>
          </a:p>
          <a:p>
            <a:pPr lvl="1"/>
            <a:r>
              <a:rPr lang="en-US" dirty="0"/>
              <a:t>Also currently merged in to official 7.1.x branch in public ATS</a:t>
            </a:r>
          </a:p>
        </p:txBody>
      </p:sp>
    </p:spTree>
    <p:extLst>
      <p:ext uri="{BB962C8B-B14F-4D97-AF65-F5344CB8AC3E}">
        <p14:creationId xmlns:p14="http://schemas.microsoft.com/office/powerpoint/2010/main" val="254833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5828-914F-4540-A7CC-94BD3D76EBC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53B5952-C8A8-CE45-8CB6-16AA28B9D7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103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CA0A-E36E-6D45-A991-FF85404D530D}"/>
              </a:ext>
            </a:extLst>
          </p:cNvPr>
          <p:cNvSpPr>
            <a:spLocks noGrp="1"/>
          </p:cNvSpPr>
          <p:nvPr>
            <p:ph type="title"/>
          </p:nvPr>
        </p:nvSpPr>
        <p:spPr/>
        <p:txBody>
          <a:bodyPr/>
          <a:lstStyle/>
          <a:p>
            <a:r>
              <a:rPr lang="en-US" dirty="0"/>
              <a:t>First Solution</a:t>
            </a:r>
          </a:p>
        </p:txBody>
      </p:sp>
      <p:sp>
        <p:nvSpPr>
          <p:cNvPr id="3" name="Content Placeholder 2">
            <a:extLst>
              <a:ext uri="{FF2B5EF4-FFF2-40B4-BE49-F238E27FC236}">
                <a16:creationId xmlns:a16="http://schemas.microsoft.com/office/drawing/2014/main" id="{FD772019-3B31-0546-B4A8-17B61CA45E58}"/>
              </a:ext>
            </a:extLst>
          </p:cNvPr>
          <p:cNvSpPr>
            <a:spLocks noGrp="1"/>
          </p:cNvSpPr>
          <p:nvPr>
            <p:ph idx="1"/>
          </p:nvPr>
        </p:nvSpPr>
        <p:spPr/>
        <p:txBody>
          <a:bodyPr/>
          <a:lstStyle/>
          <a:p>
            <a:r>
              <a:rPr lang="en-US" dirty="0"/>
              <a:t>ATS request -&gt; Nginx -&gt; ATS cache range request plugin</a:t>
            </a:r>
          </a:p>
          <a:p>
            <a:pPr marL="0" lvl="0" indent="0">
              <a:lnSpc>
                <a:spcPct val="115000"/>
              </a:lnSpc>
              <a:spcBef>
                <a:spcPts val="0"/>
              </a:spcBef>
              <a:buNone/>
            </a:pPr>
            <a:endParaRPr lang="en-US" dirty="0"/>
          </a:p>
          <a:p>
            <a:pPr marL="0" lvl="0" indent="0">
              <a:lnSpc>
                <a:spcPct val="115000"/>
              </a:lnSpc>
              <a:spcBef>
                <a:spcPts val="0"/>
              </a:spcBef>
              <a:buNone/>
            </a:pPr>
            <a:r>
              <a:rPr lang="en-US" dirty="0"/>
              <a:t>map     http://example-dash.3rdparty.com/     </a:t>
            </a:r>
            <a:r>
              <a:rPr lang="en-US" dirty="0">
                <a:hlinkClick r:id="rId3"/>
              </a:rPr>
              <a:t>http://3rdparty-dash-in-loopback.example.net:81/</a:t>
            </a:r>
            <a:endParaRPr lang="en-US" dirty="0"/>
          </a:p>
          <a:p>
            <a:pPr marL="0" lvl="0" indent="0">
              <a:lnSpc>
                <a:spcPct val="115000"/>
              </a:lnSpc>
              <a:spcBef>
                <a:spcPts val="0"/>
              </a:spcBef>
              <a:buNone/>
            </a:pPr>
            <a:r>
              <a:rPr lang="en-US" dirty="0"/>
              <a:t>@plugin…………….. @plugin=</a:t>
            </a:r>
            <a:r>
              <a:rPr lang="en-US" dirty="0" err="1"/>
              <a:t>tslua.so</a:t>
            </a:r>
            <a:r>
              <a:rPr lang="en-US" dirty="0"/>
              <a:t> (handles some client oddities of how they request ranges)</a:t>
            </a:r>
          </a:p>
          <a:p>
            <a:pPr marL="0" lvl="0" indent="0">
              <a:lnSpc>
                <a:spcPct val="115000"/>
              </a:lnSpc>
              <a:spcBef>
                <a:spcPts val="1600"/>
              </a:spcBef>
              <a:spcAft>
                <a:spcPts val="1600"/>
              </a:spcAft>
              <a:buNone/>
            </a:pPr>
            <a:r>
              <a:rPr lang="en-US" dirty="0"/>
              <a:t>map     http://3rdparty-dash-out-loopback.example.net/     http://3rdparty-dash-cname.example.net/ @plugin=……. @plugin=</a:t>
            </a:r>
            <a:r>
              <a:rPr lang="en-US" dirty="0" err="1"/>
              <a:t>cache_range_requests.so</a:t>
            </a:r>
            <a:endParaRPr lang="en-US" sz="3600" dirty="0"/>
          </a:p>
          <a:p>
            <a:endParaRPr lang="en-US" dirty="0"/>
          </a:p>
        </p:txBody>
      </p:sp>
    </p:spTree>
    <p:extLst>
      <p:ext uri="{BB962C8B-B14F-4D97-AF65-F5344CB8AC3E}">
        <p14:creationId xmlns:p14="http://schemas.microsoft.com/office/powerpoint/2010/main" val="419709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C9BB-9673-DA49-BCBD-F009F1E3E702}"/>
              </a:ext>
            </a:extLst>
          </p:cNvPr>
          <p:cNvSpPr>
            <a:spLocks noGrp="1"/>
          </p:cNvSpPr>
          <p:nvPr>
            <p:ph type="title"/>
          </p:nvPr>
        </p:nvSpPr>
        <p:spPr/>
        <p:txBody>
          <a:bodyPr/>
          <a:lstStyle/>
          <a:p>
            <a:r>
              <a:rPr lang="en-US" dirty="0"/>
              <a:t>Plugin Solution</a:t>
            </a:r>
          </a:p>
        </p:txBody>
      </p:sp>
      <p:sp>
        <p:nvSpPr>
          <p:cNvPr id="3" name="Content Placeholder 2">
            <a:extLst>
              <a:ext uri="{FF2B5EF4-FFF2-40B4-BE49-F238E27FC236}">
                <a16:creationId xmlns:a16="http://schemas.microsoft.com/office/drawing/2014/main" id="{8F00E567-A694-1542-838E-2FE7CB357C5B}"/>
              </a:ext>
            </a:extLst>
          </p:cNvPr>
          <p:cNvSpPr>
            <a:spLocks noGrp="1"/>
          </p:cNvSpPr>
          <p:nvPr>
            <p:ph idx="1"/>
          </p:nvPr>
        </p:nvSpPr>
        <p:spPr/>
        <p:txBody>
          <a:bodyPr/>
          <a:lstStyle/>
          <a:p>
            <a:r>
              <a:rPr lang="en-US" dirty="0"/>
              <a:t>Breaks an incoming request (range or full asset) into multiple byte aligned </a:t>
            </a:r>
            <a:r>
              <a:rPr lang="en-US" b="1" dirty="0"/>
              <a:t>cacheable</a:t>
            </a:r>
            <a:r>
              <a:rPr lang="en-US" dirty="0"/>
              <a:t> block requests.</a:t>
            </a:r>
          </a:p>
          <a:p>
            <a:r>
              <a:rPr lang="en-US" dirty="0"/>
              <a:t>Re-assembles the block content into client responses.</a:t>
            </a:r>
          </a:p>
          <a:p>
            <a:r>
              <a:rPr lang="en-US" dirty="0"/>
              <a:t>Block size can be tuned.</a:t>
            </a:r>
          </a:p>
          <a:p>
            <a:r>
              <a:rPr lang="en-US" dirty="0"/>
              <a:t>Handles both naive audio/video files and large file assets (releases, updates, patches, </a:t>
            </a:r>
            <a:r>
              <a:rPr lang="en-US" dirty="0" err="1"/>
              <a:t>etc</a:t>
            </a:r>
            <a:r>
              <a:rPr lang="en-US" dirty="0"/>
              <a:t>)</a:t>
            </a:r>
          </a:p>
          <a:p>
            <a:endParaRPr lang="en-US" dirty="0"/>
          </a:p>
        </p:txBody>
      </p:sp>
    </p:spTree>
    <p:extLst>
      <p:ext uri="{BB962C8B-B14F-4D97-AF65-F5344CB8AC3E}">
        <p14:creationId xmlns:p14="http://schemas.microsoft.com/office/powerpoint/2010/main" val="317265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3622-4610-2942-92BC-B2212E07EF0A}"/>
              </a:ext>
            </a:extLst>
          </p:cNvPr>
          <p:cNvSpPr>
            <a:spLocks noGrp="1"/>
          </p:cNvSpPr>
          <p:nvPr>
            <p:ph type="title"/>
          </p:nvPr>
        </p:nvSpPr>
        <p:spPr>
          <a:xfrm>
            <a:off x="252918" y="1123837"/>
            <a:ext cx="3169790" cy="4601183"/>
          </a:xfrm>
        </p:spPr>
        <p:txBody>
          <a:bodyPr/>
          <a:lstStyle/>
          <a:p>
            <a:r>
              <a:rPr lang="en-US" dirty="0"/>
              <a:t>Implementation</a:t>
            </a:r>
          </a:p>
        </p:txBody>
      </p:sp>
      <p:sp>
        <p:nvSpPr>
          <p:cNvPr id="3" name="Content Placeholder 2">
            <a:extLst>
              <a:ext uri="{FF2B5EF4-FFF2-40B4-BE49-F238E27FC236}">
                <a16:creationId xmlns:a16="http://schemas.microsoft.com/office/drawing/2014/main" id="{F1CCFB9E-C9F7-C24E-B76B-E412CFF1EC2C}"/>
              </a:ext>
            </a:extLst>
          </p:cNvPr>
          <p:cNvSpPr>
            <a:spLocks noGrp="1"/>
          </p:cNvSpPr>
          <p:nvPr>
            <p:ph idx="1"/>
          </p:nvPr>
        </p:nvSpPr>
        <p:spPr/>
        <p:txBody>
          <a:bodyPr/>
          <a:lstStyle/>
          <a:p>
            <a:r>
              <a:rPr lang="en-US" dirty="0"/>
              <a:t>Borrows concepts from </a:t>
            </a:r>
            <a:r>
              <a:rPr lang="en-US" b="1" dirty="0" err="1"/>
              <a:t>nginx</a:t>
            </a:r>
            <a:r>
              <a:rPr lang="en-US" dirty="0"/>
              <a:t> (Dec 2015)</a:t>
            </a:r>
          </a:p>
          <a:p>
            <a:pPr lvl="1"/>
            <a:r>
              <a:rPr lang="en-US" dirty="0"/>
              <a:t>Only make GET requests.</a:t>
            </a:r>
          </a:p>
          <a:p>
            <a:pPr lvl="1"/>
            <a:r>
              <a:rPr lang="en-US" dirty="0"/>
              <a:t>When in doubt, GET request first slice block.</a:t>
            </a:r>
          </a:p>
          <a:p>
            <a:r>
              <a:rPr lang="en-US" dirty="0"/>
              <a:t>ATS plugins primarily designed around One to One (one request from client -&gt; one request to parent)</a:t>
            </a:r>
          </a:p>
          <a:p>
            <a:r>
              <a:rPr lang="en-US" dirty="0"/>
              <a:t>The extended content manipulation “Transform” plugin type works based on One to One interaction.</a:t>
            </a:r>
          </a:p>
          <a:p>
            <a:endParaRPr lang="en-US" dirty="0"/>
          </a:p>
        </p:txBody>
      </p:sp>
    </p:spTree>
    <p:extLst>
      <p:ext uri="{BB962C8B-B14F-4D97-AF65-F5344CB8AC3E}">
        <p14:creationId xmlns:p14="http://schemas.microsoft.com/office/powerpoint/2010/main" val="55033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503E-A0E3-1945-B3C3-B293CF2E72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F1CFD9-ADF9-6C45-B7C2-A29EBFCE0149}"/>
              </a:ext>
            </a:extLst>
          </p:cNvPr>
          <p:cNvSpPr>
            <a:spLocks noGrp="1"/>
          </p:cNvSpPr>
          <p:nvPr>
            <p:ph idx="1"/>
          </p:nvPr>
        </p:nvSpPr>
        <p:spPr/>
        <p:txBody>
          <a:bodyPr/>
          <a:lstStyle/>
          <a:p>
            <a:r>
              <a:rPr lang="en-US" dirty="0"/>
              <a:t>Slice plugin designed around “Server Intercept” handler.</a:t>
            </a:r>
          </a:p>
          <a:p>
            <a:r>
              <a:rPr lang="en-US" dirty="0"/>
              <a:t>Designed to allow ATS to act as an origin (HTTP server).</a:t>
            </a:r>
          </a:p>
          <a:p>
            <a:pPr lvl="1"/>
            <a:r>
              <a:rPr lang="en-US" dirty="0"/>
              <a:t>Enables one to many requests.</a:t>
            </a:r>
          </a:p>
          <a:p>
            <a:r>
              <a:rPr lang="en" dirty="0"/>
              <a:t>Lose access to the ATS state machine including</a:t>
            </a:r>
          </a:p>
          <a:p>
            <a:pPr lvl="1"/>
            <a:r>
              <a:rPr lang="en-US" dirty="0"/>
              <a:t>Cache management.</a:t>
            </a:r>
          </a:p>
          <a:p>
            <a:pPr lvl="1"/>
            <a:r>
              <a:rPr lang="en-US" dirty="0"/>
              <a:t>Conditional requests.</a:t>
            </a:r>
          </a:p>
          <a:p>
            <a:pPr lvl="1"/>
            <a:r>
              <a:rPr lang="en-US" dirty="0"/>
              <a:t>Parent handling (proxying).</a:t>
            </a:r>
          </a:p>
          <a:p>
            <a:pPr lvl="1"/>
            <a:endParaRPr lang="en-US" dirty="0"/>
          </a:p>
        </p:txBody>
      </p:sp>
      <p:pic>
        <p:nvPicPr>
          <p:cNvPr id="4" name="Google Shape;163;p31">
            <a:extLst>
              <a:ext uri="{FF2B5EF4-FFF2-40B4-BE49-F238E27FC236}">
                <a16:creationId xmlns:a16="http://schemas.microsoft.com/office/drawing/2014/main" id="{F4A6C975-AD33-2B4D-9E70-046A7D1117AD}"/>
              </a:ext>
            </a:extLst>
          </p:cNvPr>
          <p:cNvPicPr preferRelativeResize="0"/>
          <p:nvPr/>
        </p:nvPicPr>
        <p:blipFill>
          <a:blip r:embed="rId3">
            <a:alphaModFix/>
          </a:blip>
          <a:stretch>
            <a:fillRect/>
          </a:stretch>
        </p:blipFill>
        <p:spPr>
          <a:xfrm>
            <a:off x="3869268" y="4479720"/>
            <a:ext cx="5350510" cy="1753483"/>
          </a:xfrm>
          <a:prstGeom prst="rect">
            <a:avLst/>
          </a:prstGeom>
          <a:noFill/>
          <a:ln>
            <a:noFill/>
          </a:ln>
        </p:spPr>
      </p:pic>
    </p:spTree>
    <p:extLst>
      <p:ext uri="{BB962C8B-B14F-4D97-AF65-F5344CB8AC3E}">
        <p14:creationId xmlns:p14="http://schemas.microsoft.com/office/powerpoint/2010/main" val="348966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154-4980-F14E-8E81-50420A5D8B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E8265D-0366-1342-ABD7-DA5F0DC65C6A}"/>
              </a:ext>
            </a:extLst>
          </p:cNvPr>
          <p:cNvSpPr>
            <a:spLocks noGrp="1"/>
          </p:cNvSpPr>
          <p:nvPr>
            <p:ph idx="1"/>
          </p:nvPr>
        </p:nvSpPr>
        <p:spPr/>
        <p:txBody>
          <a:bodyPr/>
          <a:lstStyle/>
          <a:p>
            <a:r>
              <a:rPr lang="en-US" dirty="0"/>
              <a:t>Data goes to cache range requests plugin</a:t>
            </a:r>
          </a:p>
          <a:p>
            <a:pPr lvl="1"/>
            <a:r>
              <a:rPr lang="en-US" dirty="0"/>
              <a:t>Handles parent interaction.</a:t>
            </a:r>
          </a:p>
          <a:p>
            <a:pPr lvl="1"/>
            <a:r>
              <a:rPr lang="en-US" dirty="0"/>
              <a:t>Handles block caching.</a:t>
            </a:r>
          </a:p>
          <a:p>
            <a:pPr lvl="1"/>
            <a:r>
              <a:rPr lang="en-US" dirty="0"/>
              <a:t>Handles conditional headers.</a:t>
            </a:r>
          </a:p>
          <a:p>
            <a:pPr lvl="1"/>
            <a:r>
              <a:rPr lang="en-US" dirty="0"/>
              <a:t>Proven</a:t>
            </a:r>
          </a:p>
        </p:txBody>
      </p:sp>
    </p:spTree>
    <p:extLst>
      <p:ext uri="{BB962C8B-B14F-4D97-AF65-F5344CB8AC3E}">
        <p14:creationId xmlns:p14="http://schemas.microsoft.com/office/powerpoint/2010/main" val="371001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AA16-D5B8-BF47-A43D-1D86239BA1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4B0F7B-DF92-874F-A129-CF4EF27BAFBB}"/>
              </a:ext>
            </a:extLst>
          </p:cNvPr>
          <p:cNvSpPr>
            <a:spLocks noGrp="1"/>
          </p:cNvSpPr>
          <p:nvPr>
            <p:ph idx="1"/>
          </p:nvPr>
        </p:nvSpPr>
        <p:spPr/>
        <p:txBody>
          <a:bodyPr/>
          <a:lstStyle/>
          <a:p>
            <a:r>
              <a:rPr lang="en-US" dirty="0"/>
              <a:t>Slice has to handle any transaction irregularities</a:t>
            </a:r>
          </a:p>
          <a:p>
            <a:pPr lvl="1"/>
            <a:r>
              <a:rPr lang="en-US" dirty="0"/>
              <a:t>Past end of data (416 response)</a:t>
            </a:r>
          </a:p>
          <a:p>
            <a:pPr lvl="1"/>
            <a:r>
              <a:rPr lang="en-US" dirty="0"/>
              <a:t>Server Aborts</a:t>
            </a:r>
          </a:p>
          <a:p>
            <a:pPr lvl="1"/>
            <a:r>
              <a:rPr lang="en-US" dirty="0"/>
              <a:t>Block errors (server close connection)</a:t>
            </a:r>
          </a:p>
          <a:p>
            <a:pPr lvl="1"/>
            <a:r>
              <a:rPr lang="en-US" dirty="0"/>
              <a:t>Client timeouts and aborts (finish the transfer)</a:t>
            </a:r>
          </a:p>
        </p:txBody>
      </p:sp>
    </p:spTree>
    <p:extLst>
      <p:ext uri="{BB962C8B-B14F-4D97-AF65-F5344CB8AC3E}">
        <p14:creationId xmlns:p14="http://schemas.microsoft.com/office/powerpoint/2010/main" val="376755837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1659</TotalTime>
  <Words>2289</Words>
  <Application>Microsoft Macintosh PowerPoint</Application>
  <PresentationFormat>Widescreen</PresentationFormat>
  <Paragraphs>216</Paragraphs>
  <Slides>32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Corbel</vt:lpstr>
      <vt:lpstr>Wingdings</vt:lpstr>
      <vt:lpstr>Wingdings 2</vt:lpstr>
      <vt:lpstr>Frame</vt:lpstr>
      <vt:lpstr>Range Slicer Plugin</vt:lpstr>
      <vt:lpstr>Current State of Range Requests</vt:lpstr>
      <vt:lpstr>Current Solutions</vt:lpstr>
      <vt:lpstr>First Solution</vt:lpstr>
      <vt:lpstr>Plugin Solution</vt:lpstr>
      <vt:lpstr>Implementation</vt:lpstr>
      <vt:lpstr>PowerPoint Presentation</vt:lpstr>
      <vt:lpstr>PowerPoint Presentation</vt:lpstr>
      <vt:lpstr>PowerPoint Presentation</vt:lpstr>
      <vt:lpstr>Remap Comparison</vt:lpstr>
      <vt:lpstr>Usage</vt:lpstr>
      <vt:lpstr>Issues</vt:lpstr>
      <vt:lpstr>Questions?</vt:lpstr>
      <vt:lpstr>ATS Updates</vt:lpstr>
      <vt:lpstr>Roadmap (no more overlapping non-majors)</vt:lpstr>
      <vt:lpstr>ATS 8</vt:lpstr>
      <vt:lpstr>Call for Help</vt:lpstr>
      <vt:lpstr>Talks</vt:lpstr>
      <vt:lpstr>LinkedIn Worfklow</vt:lpstr>
      <vt:lpstr>Facebook Edgewall</vt:lpstr>
      <vt:lpstr>Yaml-time</vt:lpstr>
      <vt:lpstr>Runroot</vt:lpstr>
      <vt:lpstr>SSL</vt:lpstr>
      <vt:lpstr>Voluspa</vt:lpstr>
      <vt:lpstr>Plugins</vt:lpstr>
      <vt:lpstr>Prefetch</vt:lpstr>
      <vt:lpstr>LuaJIT FFI</vt:lpstr>
      <vt:lpstr>Magick</vt:lpstr>
      <vt:lpstr>Traffic Dump/Sanitize/Certify</vt:lpstr>
      <vt:lpstr>Nexthop discussions</vt:lpstr>
      <vt:lpstr>One final issue</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 Slicer Plugin</dc:title>
  <dc:creator>Microsoft Office User</dc:creator>
  <cp:lastModifiedBy>Microsoft Office User</cp:lastModifiedBy>
  <cp:revision>13</cp:revision>
  <dcterms:created xsi:type="dcterms:W3CDTF">2018-10-12T16:26:14Z</dcterms:created>
  <dcterms:modified xsi:type="dcterms:W3CDTF">2018-10-16T18:37:48Z</dcterms:modified>
</cp:coreProperties>
</file>